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03" r:id="rId4"/>
    <p:sldId id="295" r:id="rId5"/>
    <p:sldId id="294" r:id="rId6"/>
    <p:sldId id="263" r:id="rId7"/>
    <p:sldId id="300" r:id="rId8"/>
    <p:sldId id="298" r:id="rId9"/>
    <p:sldId id="299" r:id="rId10"/>
    <p:sldId id="267" r:id="rId11"/>
    <p:sldId id="284" r:id="rId12"/>
    <p:sldId id="272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3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AA4A1-1596-41BA-BE11-337B02251A8B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B3CB-8083-4587-AE87-55354AD0C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760D6-CFBA-654C-A1EE-E85479138ED1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89072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391EF-FE18-5845-81BD-7FB3A76A6FED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8234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Typical way for this task is first to prepare multiple deep learning models.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In my team, other researchers also prepare multiple complex recommender models, such as GNNs.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Then allocate each of these models to part of user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The, observe the performance such as how much user like it or click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We see different performance, and considering variability of these metrics, we reallocate in next round.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760D6-CFBA-654C-A1EE-E85479138ED1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04399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Then we obtain new performance, then finally now we obtained the best deep learning model. 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760D6-CFBA-654C-A1EE-E85479138ED1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3926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This process is called online evaluation, and it is very standard way in service such as google, </a:t>
            </a:r>
            <a:r>
              <a:rPr kumimoji="1" lang="en-US" altLang="ko-KR" dirty="0" err="1"/>
              <a:t>facebook</a:t>
            </a:r>
            <a:r>
              <a:rPr kumimoji="1" lang="en-US" altLang="ko-KR" dirty="0"/>
              <a:t> and LINE messenger.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Allocation method is called “Policy”, and this will determine the efficiency of the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Popular method is logistic Thompson sampling, and in fact, this corresponds to basic Reinforcement learning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760D6-CFBA-654C-A1EE-E85479138ED1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2512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This is good animation showing how posterior distributions are being updated by Thompson sampling.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So once we have posterior distribution, we can choose an arm using these </a:t>
            </a:r>
            <a:r>
              <a:rPr kumimoji="1" lang="en-US" altLang="ko-KR" dirty="0" err="1"/>
              <a:t>distiribution</a:t>
            </a:r>
            <a:r>
              <a:rPr kumimoji="1" lang="en-US" altLang="ko-KR" dirty="0"/>
              <a:t>, obtain new observation and update the distribution.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391EF-FE18-5845-81BD-7FB3A76A6FED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9057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Typical way for this task is first to prepare multiple deep learning models.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In my team, other researchers also prepare multiple complex recommender models, such as GNNs.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Then allocate each of these models to part of user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The, observe the performance such as how much user like it or click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dirty="0"/>
              <a:t>We see different performance, and considering variability of these metrics, we reallocate in next round.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760D6-CFBA-654C-A1EE-E85479138ED1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0372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0D9527-75DE-43A5-9996-FDB7B8085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B5173D5-F940-4991-9EAB-ABE022403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7CEDAD1-544C-452D-ABDF-0CEF94CC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4B0A4E-30DD-4DA6-934E-66CC0DD8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A8F3D9-7304-460E-8014-29C7C17A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9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43D213-1C17-43B1-9D8D-17519449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B6AE29-F64F-4542-B725-A6300C2AA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38754D-DCEB-4342-8B74-AA9E8F20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2AAA63-6E36-4B63-BF11-2F7035C4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D9ABE5-E3A6-4B39-925E-1FBCE329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1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B6288EB-989C-4324-9AA8-609AD7A00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BF6EE88-1900-4434-9714-7200551A6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019E61D-0254-4731-AF7B-FD7F8345D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A52880-B7D8-4F16-8652-41C58AF0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B51F938-0D00-4ED4-B2BE-D7DCB351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8E8F90-9935-4FE0-B66C-B8CE6A11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422D3C-FFA7-4B2E-B194-42BBA5A2E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2E6A807-19FA-4988-809B-A7BFAE6E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885283-3B5F-4E6C-97BB-BF7A3C11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2849F8D-F819-4FAE-8C7E-87F75922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764750-2BA0-45C3-A776-599EF4AE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03EF97-FF19-4B2F-AF42-C2C31903C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5AED48-AE2E-48DE-AC4C-35B8C5F9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6F2AC6-01AC-4786-9311-89063BE1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6A04D4-8783-43B8-A5DE-37936EE5F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7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C7BC22-7813-48A8-908F-8D08A038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A72AA54-59FF-4394-913C-A67E5B2FB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811BB29-A2B8-49EE-9CF0-9A5C20D05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462FFE3-5BC2-4118-ABD7-6584AE5E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AC45F6-9BE8-484D-A666-A4A0CD00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1D806FA-76B0-4552-BD77-A2A6C04E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311D63-B69B-44A6-8DAC-0ECD8078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7B5CFD-29D7-480E-A440-B4EDF3005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8020D0E-CE6C-4C40-AB7B-DDFCF33E3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19EBC01-E3C3-451D-B829-CE351E893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37F766D-CEEB-47E4-AE8F-DD446ED29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303CEAD-24DF-4DF8-AFA4-E67B7B780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502842E-1081-4BFC-8FF3-898D4066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E59007F-AF95-4778-AD77-7050021D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FE014C-36C9-4561-BD68-816962F7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E3446C-9416-4B0B-B6E9-132A7C8A2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376D3E1-00A8-4D19-8CF0-B33BCEB3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28072F6-6F2C-4942-8E7C-0C1DA2CD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3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595A27E-3968-443D-AACA-C042A3B7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CC77C23-6280-4BEF-AE58-39B78FA1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01D769-89EF-458C-B580-49D7AABE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3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F74F57-DC02-46B4-B592-F232797E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9F93D9-3D85-4254-9954-BB6E0173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FA3935-CC06-4D3C-A8D5-445D179AD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EF20180-29F6-4478-9207-E6608A67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EE3ADC1-9077-4F37-AA77-8C514DBC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0B4774F-1462-48D3-AE41-490C96ED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2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73D098-153F-47A2-8D62-B2163173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5952564-C094-4461-9984-E3807A3E5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4A9D9F-0C59-4FFA-9C75-93F2563C1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E80FB1A-6469-4BF7-B0BD-8830BC6F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D84FF64-52A2-4B16-9A8B-879D2CDE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10C5C9-9B43-4AEC-8B9E-869F015E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411B747-A871-4041-BAD1-7A069D07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1ABAFF-B471-48A3-AD53-427F9193B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B4C7F34-DCD3-4971-A011-DFFB423EF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A9D29-1EA2-41CE-9DED-8953A590B59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95DA25-246E-45CB-94C2-A290E7F4C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1D9D7A-D9A7-49C0-9E30-3F7230CA2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24D60-962B-40C9-BA4A-487C7062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1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sulgik.github.io/r4d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71CF16-7582-49E4-9577-295AB8A982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A/B test &amp; </a:t>
            </a:r>
            <a:br>
              <a:rPr lang="en-US" dirty="0"/>
            </a:br>
            <a:r>
              <a:rPr lang="en-US" dirty="0"/>
              <a:t>Multi-armed Bandit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90FEA19-F7E1-4EAB-9AB0-6DDBDD209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err="1"/>
              <a:t>김설기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3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060" y="407187"/>
            <a:ext cx="681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dirty="0">
                <a:latin typeface="SF UI Display Regular" charset="0"/>
                <a:ea typeface="나눔스퀘어 Bold" charset="-127"/>
              </a:rPr>
              <a:t>Thompson Sampling (Probability-matching strategy)</a:t>
            </a:r>
            <a:endParaRPr kumimoji="1" lang="ko-KR" altLang="en-US" sz="2400" b="1" dirty="0">
              <a:latin typeface="SF UI Display Regular" charset="0"/>
              <a:ea typeface="나눔스퀘어 Bold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6972" y="6368712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000" dirty="0">
                <a:solidFill>
                  <a:schemeClr val="bg1">
                    <a:lumMod val="75000"/>
                  </a:schemeClr>
                </a:solidFill>
                <a:latin typeface="SF UI Display medium" charset="0"/>
              </a:rPr>
              <a:t>8 / 17</a:t>
            </a:r>
            <a:endParaRPr kumimoji="1" lang="ko-KR" altLang="en-US" sz="1000" dirty="0">
              <a:solidFill>
                <a:schemeClr val="bg1">
                  <a:lumMod val="75000"/>
                </a:schemeClr>
              </a:solidFill>
              <a:latin typeface="SF UI Display medium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F18F0F94-AA05-403E-B19C-00C34AD72C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Posterior </a:t>
                </a:r>
                <a:r>
                  <a:rPr lang="ko-KR" altLang="en-US" dirty="0"/>
                  <a:t>분포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parameter,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: past observations</a:t>
                </a:r>
              </a:p>
              <a:p>
                <a:r>
                  <a:rPr lang="en-US" dirty="0"/>
                  <a:t>Arm a* </a:t>
                </a:r>
                <a:r>
                  <a:rPr lang="ko-KR" altLang="en-US" dirty="0"/>
                  <a:t>를 다음의 확률로 선택한다</a:t>
                </a:r>
                <a:r>
                  <a:rPr lang="en-US" altLang="ko-KR" dirty="0"/>
                  <a:t>.</a:t>
                </a:r>
              </a:p>
              <a:p>
                <a:pPr marL="0" indent="0">
                  <a:buNone/>
                </a:pPr>
                <a:r>
                  <a:rPr lang="en-US" altLang="ko-KR" b="0" dirty="0"/>
                  <a:t>		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𝑎𝑟𝑔𝑚𝑎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ko-KR" dirty="0"/>
              </a:p>
              <a:p>
                <a:pPr marL="0" indent="0">
                  <a:buNone/>
                </a:pPr>
                <a:r>
                  <a:rPr lang="en-US" altLang="ko-KR" dirty="0"/>
                  <a:t>	</a:t>
                </a:r>
              </a:p>
              <a:p>
                <a:pPr marL="0" indent="0">
                  <a:buNone/>
                </a:pPr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F18F0F94-AA05-403E-B19C-00C34AD72C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879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AACCDCBE-6859-1D4D-9A87-C63D1BFDD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1752" y="701104"/>
            <a:ext cx="7221139" cy="24070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4D25DE-B479-494E-9FF5-3FAB02516E56}"/>
              </a:ext>
            </a:extLst>
          </p:cNvPr>
          <p:cNvSpPr txBox="1"/>
          <p:nvPr/>
        </p:nvSpPr>
        <p:spPr>
          <a:xfrm>
            <a:off x="3995057" y="6396335"/>
            <a:ext cx="854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Show Lu, “Beyond A/B Testing: Multi-armed Bandit Experiments”</a:t>
            </a:r>
            <a:endParaRPr kumimoji="1" lang="ko-KR" altLang="en-US" sz="2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0A95551-8FA8-3E49-AA1D-FC2BDE9E1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751" y="3594786"/>
            <a:ext cx="7221136" cy="24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" y="224"/>
            <a:ext cx="12191207" cy="6857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059" y="407187"/>
            <a:ext cx="1562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dirty="0">
                <a:latin typeface="+mj-lt"/>
                <a:ea typeface="나눔스퀘어 Bold" charset="-127"/>
              </a:rPr>
              <a:t>Robustness</a:t>
            </a:r>
            <a:endParaRPr kumimoji="1" lang="ko-KR" altLang="en-US" sz="2400" b="1" dirty="0">
              <a:latin typeface="+mj-lt"/>
              <a:ea typeface="나눔스퀘어 Bold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6972" y="6368712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000" dirty="0">
                <a:solidFill>
                  <a:schemeClr val="bg1">
                    <a:lumMod val="75000"/>
                  </a:schemeClr>
                </a:solidFill>
                <a:latin typeface="SF UI Display medium" charset="0"/>
              </a:rPr>
              <a:t>14 / 17</a:t>
            </a:r>
            <a:endParaRPr kumimoji="1" lang="ko-KR" altLang="en-US" sz="1000" dirty="0">
              <a:solidFill>
                <a:schemeClr val="bg1">
                  <a:lumMod val="75000"/>
                </a:schemeClr>
              </a:solidFill>
              <a:latin typeface="SF UI Display medium" charset="0"/>
            </a:endParaRPr>
          </a:p>
        </p:txBody>
      </p:sp>
      <p:pic>
        <p:nvPicPr>
          <p:cNvPr id="7" name="그림 1" descr="스크린샷이(가) 표시된 사진&#10;&#10;자동 생성된 설명">
            <a:extLst>
              <a:ext uri="{FF2B5EF4-FFF2-40B4-BE49-F238E27FC236}">
                <a16:creationId xmlns:a16="http://schemas.microsoft.com/office/drawing/2014/main" id="{7ECD756A-A47B-8340-8F1D-B9880146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39" y="2603835"/>
            <a:ext cx="4939979" cy="30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2">
            <a:extLst>
              <a:ext uri="{FF2B5EF4-FFF2-40B4-BE49-F238E27FC236}">
                <a16:creationId xmlns:a16="http://schemas.microsoft.com/office/drawing/2014/main" id="{3654FC4B-F32B-DD4E-90E5-EF22035A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71" y="2521289"/>
            <a:ext cx="4889182" cy="31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9B91D-3346-9845-8072-37DE34E01989}"/>
              </a:ext>
            </a:extLst>
          </p:cNvPr>
          <p:cNvSpPr txBox="1"/>
          <p:nvPr/>
        </p:nvSpPr>
        <p:spPr>
          <a:xfrm>
            <a:off x="1881917" y="2035038"/>
            <a:ext cx="360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200" dirty="0"/>
              <a:t>Full Rank Thompson Sampling</a:t>
            </a:r>
            <a:endParaRPr kumimoji="1" lang="ko-KR" alt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ABF11-5772-EB4C-8D5C-F679F89C6DE5}"/>
              </a:ext>
            </a:extLst>
          </p:cNvPr>
          <p:cNvSpPr txBox="1"/>
          <p:nvPr/>
        </p:nvSpPr>
        <p:spPr>
          <a:xfrm>
            <a:off x="7293517" y="2073839"/>
            <a:ext cx="3934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200" dirty="0"/>
              <a:t>Odds Ratios Thompson Sampling</a:t>
            </a:r>
            <a:endParaRPr kumimoji="1"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37504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그룹 65">
            <a:extLst>
              <a:ext uri="{FF2B5EF4-FFF2-40B4-BE49-F238E27FC236}">
                <a16:creationId xmlns:a16="http://schemas.microsoft.com/office/drawing/2014/main" id="{2770338D-A19D-394A-AC9E-D0A8D9401558}"/>
              </a:ext>
            </a:extLst>
          </p:cNvPr>
          <p:cNvGrpSpPr/>
          <p:nvPr/>
        </p:nvGrpSpPr>
        <p:grpSpPr>
          <a:xfrm>
            <a:off x="559991" y="605458"/>
            <a:ext cx="7357185" cy="438582"/>
            <a:chOff x="1119188" y="1668116"/>
            <a:chExt cx="6176112" cy="877164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09D2066-1BE4-6F4C-B151-90B20226813C}"/>
                </a:ext>
              </a:extLst>
            </p:cNvPr>
            <p:cNvSpPr/>
            <p:nvPr/>
          </p:nvSpPr>
          <p:spPr>
            <a:xfrm>
              <a:off x="1119188" y="1668116"/>
              <a:ext cx="6176112" cy="877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250" b="1" dirty="0">
                  <a:solidFill>
                    <a:srgbClr val="00285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채용</a:t>
              </a:r>
            </a:p>
          </p:txBody>
        </p:sp>
        <p:cxnSp>
          <p:nvCxnSpPr>
            <p:cNvPr id="68" name="직선 연결선 41">
              <a:extLst>
                <a:ext uri="{FF2B5EF4-FFF2-40B4-BE49-F238E27FC236}">
                  <a16:creationId xmlns:a16="http://schemas.microsoft.com/office/drawing/2014/main" id="{0DECA334-A575-CE4A-AA56-983914B75C35}"/>
                </a:ext>
              </a:extLst>
            </p:cNvPr>
            <p:cNvCxnSpPr/>
            <p:nvPr/>
          </p:nvCxnSpPr>
          <p:spPr>
            <a:xfrm>
              <a:off x="1187768" y="2522796"/>
              <a:ext cx="1331913" cy="0"/>
            </a:xfrm>
            <a:prstGeom prst="line">
              <a:avLst/>
            </a:prstGeom>
            <a:ln w="57150">
              <a:solidFill>
                <a:srgbClr val="43C0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C73239-B0E8-A748-83C4-E47191431DDD}"/>
              </a:ext>
            </a:extLst>
          </p:cNvPr>
          <p:cNvSpPr txBox="1"/>
          <p:nvPr/>
        </p:nvSpPr>
        <p:spPr>
          <a:xfrm>
            <a:off x="1600597" y="1666446"/>
            <a:ext cx="7300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KR" sz="2400" dirty="0"/>
              <a:t>MAB can be used for more flexible experiment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R" sz="2400" dirty="0">
                <a:hlinkClick r:id="rId3"/>
              </a:rPr>
              <a:t>Translation “R for Data Science”</a:t>
            </a:r>
            <a:endParaRPr kumimoji="1" lang="en-US" altLang="ko-KR" sz="2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0328FE3-1F8E-4384-8D6A-1925E50D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6912"/>
            <a:ext cx="12192000" cy="48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0D77D-CAB8-4AE6-89C5-6404CE7F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5811BB-D2CD-48D4-AD63-FE342462E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소개 </a:t>
            </a:r>
            <a:r>
              <a:rPr lang="en-US" altLang="ko-KR" dirty="0"/>
              <a:t>(scope)</a:t>
            </a:r>
          </a:p>
          <a:p>
            <a:r>
              <a:rPr lang="ko-KR" altLang="en-US" dirty="0"/>
              <a:t>서비스에서 실험</a:t>
            </a:r>
            <a:endParaRPr lang="en-US" dirty="0"/>
          </a:p>
          <a:p>
            <a:r>
              <a:rPr lang="en-US" dirty="0"/>
              <a:t>Multi-Armed Bandit </a:t>
            </a:r>
            <a:r>
              <a:rPr lang="ko-KR" altLang="en-US" dirty="0"/>
              <a:t>이 무엇인가</a:t>
            </a:r>
            <a:r>
              <a:rPr lang="en-US" altLang="ko-KR" dirty="0"/>
              <a:t>? </a:t>
            </a:r>
          </a:p>
          <a:p>
            <a:r>
              <a:rPr lang="en-US" dirty="0"/>
              <a:t>Limitation of A/B test in online service</a:t>
            </a:r>
          </a:p>
          <a:p>
            <a:r>
              <a:rPr lang="en-US" dirty="0"/>
              <a:t>Experiment / specific case (</a:t>
            </a:r>
            <a:r>
              <a:rPr lang="ko-KR" altLang="en-US" dirty="0"/>
              <a:t>추천엔진</a:t>
            </a:r>
            <a:r>
              <a:rPr lang="en-US" altLang="ko-KR" dirty="0"/>
              <a:t>)</a:t>
            </a:r>
          </a:p>
          <a:p>
            <a:r>
              <a:rPr lang="en-US" dirty="0"/>
              <a:t>Thompson Sampling ()</a:t>
            </a:r>
          </a:p>
          <a:p>
            <a:r>
              <a:rPr lang="en-US" dirty="0"/>
              <a:t>ORTS</a:t>
            </a:r>
          </a:p>
          <a:p>
            <a:r>
              <a:rPr lang="en-US" dirty="0"/>
              <a:t>Python </a:t>
            </a:r>
            <a:r>
              <a:rPr lang="ko-KR" altLang="en-US" dirty="0"/>
              <a:t>모듈 및</a:t>
            </a:r>
            <a:r>
              <a:rPr lang="en-US" altLang="ko-KR" dirty="0"/>
              <a:t> </a:t>
            </a:r>
            <a:r>
              <a:rPr lang="en-US" dirty="0"/>
              <a:t>R </a:t>
            </a:r>
            <a:r>
              <a:rPr lang="ko-KR" altLang="en-US" dirty="0"/>
              <a:t>관련 패키지</a:t>
            </a:r>
            <a:endParaRPr lang="en-US" dirty="0"/>
          </a:p>
          <a:p>
            <a:r>
              <a:rPr lang="ko-KR" altLang="en-US" dirty="0"/>
              <a:t>채용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7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3D92108-4D6F-4790-8160-E55D7ED1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0C349FBE-3C5E-4221-801E-88D5792B50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FED19FA-8B6B-4F05-926A-66486ECCE5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온라인 버전</a:t>
            </a:r>
            <a:r>
              <a:rPr lang="en-US" altLang="ko-KR" dirty="0"/>
              <a:t>: </a:t>
            </a:r>
            <a:r>
              <a:rPr lang="en-US" altLang="ko-KR" u="sng" dirty="0"/>
              <a:t>sulgik.github.io/r4ds</a:t>
            </a:r>
            <a:endParaRPr lang="en-US" u="sng" dirty="0"/>
          </a:p>
        </p:txBody>
      </p:sp>
      <p:pic>
        <p:nvPicPr>
          <p:cNvPr id="1028" name="Picture 4" descr="씨젠, 2분기 영업이익 작년 한해 이익 9배… '코로나 진단키트 대박' - Chosunbiz &gt; 테크">
            <a:extLst>
              <a:ext uri="{FF2B5EF4-FFF2-40B4-BE49-F238E27FC236}">
                <a16:creationId xmlns:a16="http://schemas.microsoft.com/office/drawing/2014/main" id="{BDF73B99-6FB9-487B-8FD6-1D72AB0FF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07" y="4573135"/>
            <a:ext cx="2195210" cy="183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ver image">
            <a:extLst>
              <a:ext uri="{FF2B5EF4-FFF2-40B4-BE49-F238E27FC236}">
                <a16:creationId xmlns:a16="http://schemas.microsoft.com/office/drawing/2014/main" id="{71FEBA81-BA22-4B97-8E92-247CA170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351" y="1825625"/>
            <a:ext cx="2883333" cy="367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43C5C8-B497-42E8-B78F-AED81422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25625"/>
            <a:ext cx="5183761" cy="2986297"/>
          </a:xfrm>
          <a:prstGeom prst="rect">
            <a:avLst/>
          </a:prstGeom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4274A2B9-8991-4B19-9FA5-92B9B1E35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925" b="38325"/>
          <a:stretch/>
        </p:blipFill>
        <p:spPr>
          <a:xfrm>
            <a:off x="5011471" y="4422797"/>
            <a:ext cx="1446387" cy="3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그룹 65">
            <a:extLst>
              <a:ext uri="{FF2B5EF4-FFF2-40B4-BE49-F238E27FC236}">
                <a16:creationId xmlns:a16="http://schemas.microsoft.com/office/drawing/2014/main" id="{2770338D-A19D-394A-AC9E-D0A8D9401558}"/>
              </a:ext>
            </a:extLst>
          </p:cNvPr>
          <p:cNvGrpSpPr/>
          <p:nvPr/>
        </p:nvGrpSpPr>
        <p:grpSpPr>
          <a:xfrm>
            <a:off x="559991" y="605458"/>
            <a:ext cx="7357185" cy="438582"/>
            <a:chOff x="1119188" y="1668116"/>
            <a:chExt cx="6176112" cy="877164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09D2066-1BE4-6F4C-B151-90B20226813C}"/>
                </a:ext>
              </a:extLst>
            </p:cNvPr>
            <p:cNvSpPr/>
            <p:nvPr/>
          </p:nvSpPr>
          <p:spPr>
            <a:xfrm>
              <a:off x="1119188" y="1668116"/>
              <a:ext cx="6176112" cy="877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50" b="1" dirty="0">
                  <a:solidFill>
                    <a:srgbClr val="00285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Experiment Module</a:t>
              </a:r>
              <a:endParaRPr lang="ko-KR" altLang="en-US" sz="2250" b="1" dirty="0">
                <a:solidFill>
                  <a:srgbClr val="00285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  <p:cxnSp>
          <p:nvCxnSpPr>
            <p:cNvPr id="68" name="직선 연결선 41">
              <a:extLst>
                <a:ext uri="{FF2B5EF4-FFF2-40B4-BE49-F238E27FC236}">
                  <a16:creationId xmlns:a16="http://schemas.microsoft.com/office/drawing/2014/main" id="{0DECA334-A575-CE4A-AA56-983914B75C35}"/>
                </a:ext>
              </a:extLst>
            </p:cNvPr>
            <p:cNvCxnSpPr/>
            <p:nvPr/>
          </p:nvCxnSpPr>
          <p:spPr>
            <a:xfrm>
              <a:off x="1187768" y="2522796"/>
              <a:ext cx="1331913" cy="0"/>
            </a:xfrm>
            <a:prstGeom prst="line">
              <a:avLst/>
            </a:prstGeom>
            <a:ln w="57150">
              <a:solidFill>
                <a:srgbClr val="43C0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그림 3">
            <a:extLst>
              <a:ext uri="{FF2B5EF4-FFF2-40B4-BE49-F238E27FC236}">
                <a16:creationId xmlns:a16="http://schemas.microsoft.com/office/drawing/2014/main" id="{4CD83EFF-BFA0-DC42-930E-03512AE0B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25" b="38325"/>
          <a:stretch/>
        </p:blipFill>
        <p:spPr>
          <a:xfrm>
            <a:off x="9688116" y="6176963"/>
            <a:ext cx="2336855" cy="5783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80524-2588-7F42-8DE8-70267EF44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181" y="2298695"/>
            <a:ext cx="4618164" cy="2979461"/>
          </a:xfrm>
          <a:prstGeom prst="rect">
            <a:avLst/>
          </a:prstGeom>
        </p:spPr>
      </p:pic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FC30BB5A-566C-4308-AB8B-6A670800F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080657"/>
            <a:ext cx="4354286" cy="15131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ko-KR" altLang="en-US" sz="2400" dirty="0"/>
              <a:t>서비스업이 제조업과 구분되는 점은</a:t>
            </a:r>
            <a:r>
              <a:rPr lang="en-US" altLang="ko-KR" sz="2400" dirty="0"/>
              <a:t>, </a:t>
            </a:r>
            <a:r>
              <a:rPr lang="ko-KR" altLang="en-US" sz="2400" dirty="0"/>
              <a:t>제품</a:t>
            </a:r>
            <a:r>
              <a:rPr lang="en-US" altLang="ko-KR" sz="2400" dirty="0"/>
              <a:t>/</a:t>
            </a:r>
            <a:r>
              <a:rPr lang="ko-KR" altLang="en-US" sz="2400" dirty="0"/>
              <a:t>서비스 출시 이후에도 </a:t>
            </a:r>
            <a:r>
              <a:rPr lang="en-US" altLang="ko-KR" sz="2400" dirty="0"/>
              <a:t>“</a:t>
            </a:r>
            <a:r>
              <a:rPr lang="ko-KR" altLang="en-US" sz="2400" dirty="0"/>
              <a:t>실험</a:t>
            </a:r>
            <a:r>
              <a:rPr lang="en-US" altLang="ko-KR" sz="2400" dirty="0"/>
              <a:t>”</a:t>
            </a:r>
            <a:r>
              <a:rPr lang="ko-KR" altLang="en-US" sz="2400" dirty="0"/>
              <a:t>을 통해 지속적인 개선을 할 수 있다는 것이다 </a:t>
            </a:r>
            <a:r>
              <a:rPr lang="en-US" altLang="ko-KR" sz="2400"/>
              <a:t>(ref)</a:t>
            </a:r>
            <a:endParaRPr lang="en-US" altLang="ko-KR" sz="2400" dirty="0"/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A6144F73-96B3-43BC-A0B4-072EC8581E2A}"/>
              </a:ext>
            </a:extLst>
          </p:cNvPr>
          <p:cNvSpPr txBox="1">
            <a:spLocks/>
          </p:cNvSpPr>
          <p:nvPr/>
        </p:nvSpPr>
        <p:spPr>
          <a:xfrm>
            <a:off x="925286" y="6202066"/>
            <a:ext cx="7761514" cy="578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ref. SL Scott, 2014, Multi-armed bandit experiments in the online service economy</a:t>
            </a:r>
          </a:p>
        </p:txBody>
      </p:sp>
    </p:spTree>
    <p:extLst>
      <p:ext uri="{BB962C8B-B14F-4D97-AF65-F5344CB8AC3E}">
        <p14:creationId xmlns:p14="http://schemas.microsoft.com/office/powerpoint/2010/main" val="222633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B3A45DE1-9330-524B-BBD6-6BF16A0A7176}"/>
              </a:ext>
            </a:extLst>
          </p:cNvPr>
          <p:cNvGrpSpPr/>
          <p:nvPr/>
        </p:nvGrpSpPr>
        <p:grpSpPr>
          <a:xfrm>
            <a:off x="2286248" y="2339723"/>
            <a:ext cx="7619504" cy="4076435"/>
            <a:chOff x="2286000" y="1797844"/>
            <a:chExt cx="7620000" cy="40767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3F315EF-945C-6F49-85F6-8FA3C9FCA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797844"/>
              <a:ext cx="7620000" cy="4076700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E795D7B-A9F7-F94A-B78C-0E814C976A3D}"/>
                </a:ext>
              </a:extLst>
            </p:cNvPr>
            <p:cNvSpPr/>
            <p:nvPr/>
          </p:nvSpPr>
          <p:spPr>
            <a:xfrm>
              <a:off x="3557116" y="5034224"/>
              <a:ext cx="1446963" cy="7536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</p:grpSp>
      <p:grpSp>
        <p:nvGrpSpPr>
          <p:cNvPr id="8" name="그룹 9">
            <a:extLst>
              <a:ext uri="{FF2B5EF4-FFF2-40B4-BE49-F238E27FC236}">
                <a16:creationId xmlns:a16="http://schemas.microsoft.com/office/drawing/2014/main" id="{B7E1EFAB-3FD8-5149-A6D7-C5A9E3FE13D6}"/>
              </a:ext>
            </a:extLst>
          </p:cNvPr>
          <p:cNvGrpSpPr/>
          <p:nvPr/>
        </p:nvGrpSpPr>
        <p:grpSpPr>
          <a:xfrm>
            <a:off x="559991" y="605466"/>
            <a:ext cx="7004988" cy="458695"/>
            <a:chOff x="1119188" y="1668116"/>
            <a:chExt cx="6176112" cy="410941"/>
          </a:xfrm>
        </p:grpSpPr>
        <p:sp>
          <p:nvSpPr>
            <p:cNvPr id="9" name="직사각형 10">
              <a:extLst>
                <a:ext uri="{FF2B5EF4-FFF2-40B4-BE49-F238E27FC236}">
                  <a16:creationId xmlns:a16="http://schemas.microsoft.com/office/drawing/2014/main" id="{34EDD93A-FCC5-C745-8DB8-21E90021975C}"/>
                </a:ext>
              </a:extLst>
            </p:cNvPr>
            <p:cNvSpPr/>
            <p:nvPr/>
          </p:nvSpPr>
          <p:spPr>
            <a:xfrm>
              <a:off x="1119188" y="1668116"/>
              <a:ext cx="6176112" cy="392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50" b="1" dirty="0">
                  <a:solidFill>
                    <a:srgbClr val="00285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Experimentation Platform</a:t>
              </a:r>
              <a:endParaRPr lang="ko-KR" altLang="en-US" sz="2250" b="1" dirty="0">
                <a:solidFill>
                  <a:srgbClr val="00285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  <p:cxnSp>
          <p:nvCxnSpPr>
            <p:cNvPr id="10" name="직선 연결선 41">
              <a:extLst>
                <a:ext uri="{FF2B5EF4-FFF2-40B4-BE49-F238E27FC236}">
                  <a16:creationId xmlns:a16="http://schemas.microsoft.com/office/drawing/2014/main" id="{35CAAB88-5F97-FF41-8856-762CBEBEFAF5}"/>
                </a:ext>
              </a:extLst>
            </p:cNvPr>
            <p:cNvCxnSpPr/>
            <p:nvPr/>
          </p:nvCxnSpPr>
          <p:spPr>
            <a:xfrm>
              <a:off x="1187768" y="2079057"/>
              <a:ext cx="1331913" cy="0"/>
            </a:xfrm>
            <a:prstGeom prst="line">
              <a:avLst/>
            </a:prstGeom>
            <a:ln w="57150">
              <a:solidFill>
                <a:srgbClr val="43C0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A4B21AA2-4A45-45D4-8E1E-44CEF04A0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424780"/>
            <a:ext cx="9666514" cy="687045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sz="2400" dirty="0"/>
              <a:t>제품 출시 이후에도 </a:t>
            </a:r>
            <a:r>
              <a:rPr lang="en-US" altLang="ko-KR" sz="2400" dirty="0"/>
              <a:t>“</a:t>
            </a:r>
            <a:r>
              <a:rPr lang="ko-KR" altLang="en-US" sz="2400" dirty="0"/>
              <a:t>실험</a:t>
            </a:r>
            <a:r>
              <a:rPr lang="en-US" altLang="ko-KR" sz="2400" dirty="0"/>
              <a:t>”</a:t>
            </a:r>
            <a:r>
              <a:rPr lang="ko-KR" altLang="en-US" sz="2400" dirty="0"/>
              <a:t>을 통해 지속적인 개선을 할 수 있다는 것이 서비스업이 제조업과 구분되는 점이다 </a:t>
            </a:r>
            <a:r>
              <a:rPr lang="en-US" altLang="ko-KR" sz="2400" dirty="0"/>
              <a:t>(ref)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180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059" y="407187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dirty="0"/>
              <a:t>A/B </a:t>
            </a:r>
            <a:r>
              <a:rPr kumimoji="1" lang="ko-KR" altLang="en-US" sz="2400" b="1" dirty="0"/>
              <a:t>테스트와 </a:t>
            </a:r>
            <a:r>
              <a:rPr kumimoji="1" lang="en-US" altLang="ko-KR" sz="2400" b="1" dirty="0"/>
              <a:t>Multi-armed Bandit (MAB)</a:t>
            </a:r>
            <a:endParaRPr kumimoji="1" lang="ko-KR" altLang="en-US" sz="2400" b="1" dirty="0">
              <a:latin typeface="SF UI Display Regular" charset="0"/>
              <a:ea typeface="나눔스퀘어 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843" y="1445053"/>
            <a:ext cx="63766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" altLang="ko-KR" sz="2700" dirty="0"/>
              <a:t>A/B </a:t>
            </a:r>
            <a:r>
              <a:rPr lang="ko-KR" altLang="en-US" sz="2700" dirty="0"/>
              <a:t>테스트의 한계</a:t>
            </a:r>
            <a:endParaRPr lang="en-US" altLang="ko-KR" sz="2700" dirty="0"/>
          </a:p>
          <a:p>
            <a:pPr marL="742936" lvl="1" indent="-285736">
              <a:buFont typeface="Arial" panose="020B0604020202020204" pitchFamily="34" charset="0"/>
              <a:buChar char="•"/>
            </a:pPr>
            <a:r>
              <a:rPr lang="en-US" altLang="ko-KR" sz="2700" dirty="0"/>
              <a:t>Strict: </a:t>
            </a:r>
            <a:r>
              <a:rPr lang="ko-KR" altLang="en-US" sz="2700" dirty="0"/>
              <a:t>실험기간과 실험 </a:t>
            </a:r>
            <a:r>
              <a:rPr lang="en-US" altLang="ko-KR" sz="2700" dirty="0"/>
              <a:t>variant </a:t>
            </a:r>
            <a:r>
              <a:rPr lang="ko-KR" altLang="en-US" sz="2700" dirty="0"/>
              <a:t>가 사전에 설정되어야 함</a:t>
            </a:r>
            <a:endParaRPr lang="en-US" altLang="ko-KR" sz="2700" dirty="0"/>
          </a:p>
          <a:p>
            <a:pPr marL="742936" lvl="1" indent="-285736">
              <a:buFont typeface="Arial" panose="020B0604020202020204" pitchFamily="34" charset="0"/>
              <a:buChar char="•"/>
            </a:pPr>
            <a:r>
              <a:rPr lang="en-US" altLang="ko-KR" sz="2700" dirty="0"/>
              <a:t>Sequential Decision Making </a:t>
            </a:r>
            <a:r>
              <a:rPr lang="ko-KR" altLang="en-US" sz="2700" dirty="0"/>
              <a:t>에 활용하기 불편함</a:t>
            </a:r>
            <a:endParaRPr lang="en" altLang="ko-KR" sz="2700" dirty="0"/>
          </a:p>
          <a:p>
            <a:pPr marL="285736" indent="-285736">
              <a:buFont typeface="Arial" panose="020B0604020202020204" pitchFamily="34" charset="0"/>
              <a:buChar char="•"/>
            </a:pPr>
            <a:endParaRPr lang="en" altLang="ko-KR" sz="2700" dirty="0"/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" altLang="ko-KR" sz="2700" dirty="0"/>
              <a:t>Multi-armed Bandit (MAB)</a:t>
            </a:r>
          </a:p>
          <a:p>
            <a:pPr marL="742936" lvl="1" indent="-285736">
              <a:buFont typeface="Arial" panose="020B0604020202020204" pitchFamily="34" charset="0"/>
              <a:buChar char="•"/>
            </a:pPr>
            <a:r>
              <a:rPr lang="en" altLang="ko-KR" sz="2700" dirty="0"/>
              <a:t>“Problem (</a:t>
            </a:r>
            <a:r>
              <a:rPr lang="en-US" altLang="ko-KR" sz="2700" dirty="0"/>
              <a:t>or </a:t>
            </a:r>
            <a:r>
              <a:rPr lang="en" altLang="ko-KR" sz="2700" dirty="0"/>
              <a:t>model) of how fixed set of resources must be allocated between competing choices when choice’s properties are only partially known” – wikipedia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37DAAA-E799-964A-99CE-6BDC9006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2" t="11555" r="2727" b="14894"/>
          <a:stretch/>
        </p:blipFill>
        <p:spPr>
          <a:xfrm>
            <a:off x="7223253" y="1928540"/>
            <a:ext cx="4212199" cy="41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7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B8BD04-6BA4-8D4F-A527-C7518CC1EA82}"/>
              </a:ext>
            </a:extLst>
          </p:cNvPr>
          <p:cNvGrpSpPr/>
          <p:nvPr/>
        </p:nvGrpSpPr>
        <p:grpSpPr>
          <a:xfrm>
            <a:off x="2818647" y="2586916"/>
            <a:ext cx="799927" cy="2794785"/>
            <a:chOff x="2400934" y="5173831"/>
            <a:chExt cx="1599854" cy="5589569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38EED0F-EF15-0B4B-8EE5-108C70665450}"/>
                </a:ext>
              </a:extLst>
            </p:cNvPr>
            <p:cNvGrpSpPr/>
            <p:nvPr/>
          </p:nvGrpSpPr>
          <p:grpSpPr>
            <a:xfrm>
              <a:off x="2400934" y="5173831"/>
              <a:ext cx="1520636" cy="1610480"/>
              <a:chOff x="1377004" y="1941552"/>
              <a:chExt cx="1251614" cy="1325563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AB891397-8FC3-A44F-84E0-5A61F77281B3}"/>
                  </a:ext>
                </a:extLst>
              </p:cNvPr>
              <p:cNvSpPr/>
              <p:nvPr/>
            </p:nvSpPr>
            <p:spPr>
              <a:xfrm>
                <a:off x="1377004" y="1941552"/>
                <a:ext cx="343870" cy="343870"/>
              </a:xfrm>
              <a:prstGeom prst="ellips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AF1763F4-0EB0-B841-BF38-B6AE95C5E68F}"/>
                  </a:ext>
                </a:extLst>
              </p:cNvPr>
              <p:cNvSpPr/>
              <p:nvPr/>
            </p:nvSpPr>
            <p:spPr>
              <a:xfrm>
                <a:off x="1377004" y="2432399"/>
                <a:ext cx="343870" cy="343870"/>
              </a:xfrm>
              <a:prstGeom prst="ellips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D69A7E62-5A5E-0348-9FF3-78174C1B82D5}"/>
                  </a:ext>
                </a:extLst>
              </p:cNvPr>
              <p:cNvSpPr/>
              <p:nvPr/>
            </p:nvSpPr>
            <p:spPr>
              <a:xfrm>
                <a:off x="1377004" y="2923245"/>
                <a:ext cx="343870" cy="343870"/>
              </a:xfrm>
              <a:prstGeom prst="ellips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B6A1ADB2-F1B8-7B43-BB37-03576CAAC126}"/>
                  </a:ext>
                </a:extLst>
              </p:cNvPr>
              <p:cNvSpPr/>
              <p:nvPr/>
            </p:nvSpPr>
            <p:spPr>
              <a:xfrm>
                <a:off x="1858608" y="2174495"/>
                <a:ext cx="343870" cy="343870"/>
              </a:xfrm>
              <a:prstGeom prst="ellips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C83C6BAA-CFC1-7943-B2B5-562B04462FD0}"/>
                  </a:ext>
                </a:extLst>
              </p:cNvPr>
              <p:cNvSpPr/>
              <p:nvPr/>
            </p:nvSpPr>
            <p:spPr>
              <a:xfrm>
                <a:off x="1852137" y="2698621"/>
                <a:ext cx="343870" cy="343870"/>
              </a:xfrm>
              <a:prstGeom prst="ellips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D90CB8FD-7564-D64E-A182-D6080A096C03}"/>
                  </a:ext>
                </a:extLst>
              </p:cNvPr>
              <p:cNvSpPr/>
              <p:nvPr/>
            </p:nvSpPr>
            <p:spPr>
              <a:xfrm>
                <a:off x="2284748" y="2432399"/>
                <a:ext cx="343870" cy="343870"/>
              </a:xfrm>
              <a:prstGeom prst="ellips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cxnSp>
            <p:nvCxnSpPr>
              <p:cNvPr id="57" name="직선 연결선[R] 56">
                <a:extLst>
                  <a:ext uri="{FF2B5EF4-FFF2-40B4-BE49-F238E27FC236}">
                    <a16:creationId xmlns:a16="http://schemas.microsoft.com/office/drawing/2014/main" id="{9B1440E5-CD2E-284B-AC69-7001D2CB879A}"/>
                  </a:ext>
                </a:extLst>
              </p:cNvPr>
              <p:cNvCxnSpPr>
                <a:cxnSpLocks/>
                <a:endCxn id="53" idx="7"/>
              </p:cNvCxnSpPr>
              <p:nvPr/>
            </p:nvCxnSpPr>
            <p:spPr>
              <a:xfrm flipH="1">
                <a:off x="1670515" y="2463847"/>
                <a:ext cx="231539" cy="509756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[R] 57">
                <a:extLst>
                  <a:ext uri="{FF2B5EF4-FFF2-40B4-BE49-F238E27FC236}">
                    <a16:creationId xmlns:a16="http://schemas.microsoft.com/office/drawing/2014/main" id="{512DA129-0D46-5642-8393-F9BF53EDC3F7}"/>
                  </a:ext>
                </a:extLst>
              </p:cNvPr>
              <p:cNvCxnSpPr>
                <a:cxnSpLocks/>
                <a:stCxn id="51" idx="5"/>
                <a:endCxn id="55" idx="1"/>
              </p:cNvCxnSpPr>
              <p:nvPr/>
            </p:nvCxnSpPr>
            <p:spPr>
              <a:xfrm>
                <a:off x="1670515" y="2235064"/>
                <a:ext cx="231981" cy="513917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[R] 58">
                <a:extLst>
                  <a:ext uri="{FF2B5EF4-FFF2-40B4-BE49-F238E27FC236}">
                    <a16:creationId xmlns:a16="http://schemas.microsoft.com/office/drawing/2014/main" id="{5EC9F9A5-70D6-A048-9AFA-EDDD03FDCE2D}"/>
                  </a:ext>
                </a:extLst>
              </p:cNvPr>
              <p:cNvCxnSpPr>
                <a:cxnSpLocks/>
                <a:endCxn id="53" idx="6"/>
              </p:cNvCxnSpPr>
              <p:nvPr/>
            </p:nvCxnSpPr>
            <p:spPr>
              <a:xfrm flipH="1">
                <a:off x="1720874" y="2972162"/>
                <a:ext cx="125234" cy="123018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[R] 59">
                <a:extLst>
                  <a:ext uri="{FF2B5EF4-FFF2-40B4-BE49-F238E27FC236}">
                    <a16:creationId xmlns:a16="http://schemas.microsoft.com/office/drawing/2014/main" id="{E0D31DFE-1D18-1E4C-92E6-CF5442AE98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67833" y="2718976"/>
                <a:ext cx="139100" cy="52189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[R] 60">
                <a:extLst>
                  <a:ext uri="{FF2B5EF4-FFF2-40B4-BE49-F238E27FC236}">
                    <a16:creationId xmlns:a16="http://schemas.microsoft.com/office/drawing/2014/main" id="{6F6CC8F2-9347-5345-8CD7-B1DEEED2567D}"/>
                  </a:ext>
                </a:extLst>
              </p:cNvPr>
              <p:cNvCxnSpPr>
                <a:cxnSpLocks/>
                <a:endCxn id="56" idx="1"/>
              </p:cNvCxnSpPr>
              <p:nvPr/>
            </p:nvCxnSpPr>
            <p:spPr>
              <a:xfrm>
                <a:off x="2211722" y="2437541"/>
                <a:ext cx="123384" cy="45216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[R] 61">
                <a:extLst>
                  <a:ext uri="{FF2B5EF4-FFF2-40B4-BE49-F238E27FC236}">
                    <a16:creationId xmlns:a16="http://schemas.microsoft.com/office/drawing/2014/main" id="{BDFBCE82-4517-DA4C-9B82-39F41CA74FD1}"/>
                  </a:ext>
                </a:extLst>
              </p:cNvPr>
              <p:cNvCxnSpPr>
                <a:cxnSpLocks/>
                <a:endCxn id="54" idx="2"/>
              </p:cNvCxnSpPr>
              <p:nvPr/>
            </p:nvCxnSpPr>
            <p:spPr>
              <a:xfrm>
                <a:off x="1720874" y="2180041"/>
                <a:ext cx="137734" cy="166389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[R] 62">
                <a:extLst>
                  <a:ext uri="{FF2B5EF4-FFF2-40B4-BE49-F238E27FC236}">
                    <a16:creationId xmlns:a16="http://schemas.microsoft.com/office/drawing/2014/main" id="{1E3DBACC-8F15-0D43-991C-88433DE184FA}"/>
                  </a:ext>
                </a:extLst>
              </p:cNvPr>
              <p:cNvCxnSpPr>
                <a:cxnSpLocks/>
                <a:stCxn id="55" idx="1"/>
                <a:endCxn id="52" idx="5"/>
              </p:cNvCxnSpPr>
              <p:nvPr/>
            </p:nvCxnSpPr>
            <p:spPr>
              <a:xfrm flipH="1" flipV="1">
                <a:off x="1670515" y="2725910"/>
                <a:ext cx="231980" cy="2307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[R] 63">
                <a:extLst>
                  <a:ext uri="{FF2B5EF4-FFF2-40B4-BE49-F238E27FC236}">
                    <a16:creationId xmlns:a16="http://schemas.microsoft.com/office/drawing/2014/main" id="{F1622AA6-EA56-BC40-8DB5-1D05BC2CB96C}"/>
                  </a:ext>
                </a:extLst>
              </p:cNvPr>
              <p:cNvCxnSpPr>
                <a:cxnSpLocks/>
                <a:stCxn id="54" idx="3"/>
                <a:endCxn id="52" idx="7"/>
              </p:cNvCxnSpPr>
              <p:nvPr/>
            </p:nvCxnSpPr>
            <p:spPr>
              <a:xfrm flipH="1">
                <a:off x="1670515" y="2468006"/>
                <a:ext cx="238452" cy="14752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A84972C-7618-3F43-BC83-27EA6C7CCB1B}"/>
                </a:ext>
              </a:extLst>
            </p:cNvPr>
            <p:cNvGrpSpPr/>
            <p:nvPr/>
          </p:nvGrpSpPr>
          <p:grpSpPr>
            <a:xfrm>
              <a:off x="2454321" y="7125803"/>
              <a:ext cx="1520636" cy="1610480"/>
              <a:chOff x="1406789" y="3418393"/>
              <a:chExt cx="848370" cy="898494"/>
            </a:xfrm>
          </p:grpSpPr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E4983BCD-9D97-744D-8196-E6BBBF9778DC}"/>
                  </a:ext>
                </a:extLst>
              </p:cNvPr>
              <p:cNvSpPr/>
              <p:nvPr/>
            </p:nvSpPr>
            <p:spPr>
              <a:xfrm>
                <a:off x="1406789" y="3418393"/>
                <a:ext cx="233082" cy="233082"/>
              </a:xfrm>
              <a:prstGeom prst="ellipse">
                <a:avLst/>
              </a:prstGeom>
              <a:solidFill>
                <a:srgbClr val="FF000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B70CBD54-A24F-1E48-8D37-3BB2B87FF4AD}"/>
                  </a:ext>
                </a:extLst>
              </p:cNvPr>
              <p:cNvSpPr/>
              <p:nvPr/>
            </p:nvSpPr>
            <p:spPr>
              <a:xfrm>
                <a:off x="1406789" y="3751099"/>
                <a:ext cx="233082" cy="233082"/>
              </a:xfrm>
              <a:prstGeom prst="ellipse">
                <a:avLst/>
              </a:prstGeom>
              <a:solidFill>
                <a:srgbClr val="FF000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A2CB40B7-2819-CD4E-B680-2A2B90FF9509}"/>
                  </a:ext>
                </a:extLst>
              </p:cNvPr>
              <p:cNvSpPr/>
              <p:nvPr/>
            </p:nvSpPr>
            <p:spPr>
              <a:xfrm>
                <a:off x="1406789" y="4083805"/>
                <a:ext cx="233082" cy="233082"/>
              </a:xfrm>
              <a:prstGeom prst="ellipse">
                <a:avLst/>
              </a:prstGeom>
              <a:solidFill>
                <a:srgbClr val="FF000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5AD3B01A-AC19-F64B-A5D3-7AB9D0481C99}"/>
                  </a:ext>
                </a:extLst>
              </p:cNvPr>
              <p:cNvSpPr/>
              <p:nvPr/>
            </p:nvSpPr>
            <p:spPr>
              <a:xfrm>
                <a:off x="1733230" y="3576287"/>
                <a:ext cx="233082" cy="233082"/>
              </a:xfrm>
              <a:prstGeom prst="ellipse">
                <a:avLst/>
              </a:prstGeom>
              <a:solidFill>
                <a:srgbClr val="FF000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30DD97A7-F7DD-0F43-A565-2B723299D06B}"/>
                  </a:ext>
                </a:extLst>
              </p:cNvPr>
              <p:cNvSpPr/>
              <p:nvPr/>
            </p:nvSpPr>
            <p:spPr>
              <a:xfrm>
                <a:off x="1728844" y="3931550"/>
                <a:ext cx="233082" cy="233082"/>
              </a:xfrm>
              <a:prstGeom prst="ellipse">
                <a:avLst/>
              </a:prstGeom>
              <a:solidFill>
                <a:srgbClr val="FF000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E0A7D5F8-F7F9-3B4B-8D54-D3A9CA7DEC67}"/>
                  </a:ext>
                </a:extLst>
              </p:cNvPr>
              <p:cNvSpPr/>
              <p:nvPr/>
            </p:nvSpPr>
            <p:spPr>
              <a:xfrm>
                <a:off x="2022077" y="3751099"/>
                <a:ext cx="233082" cy="233082"/>
              </a:xfrm>
              <a:prstGeom prst="ellipse">
                <a:avLst/>
              </a:prstGeom>
              <a:solidFill>
                <a:srgbClr val="FF000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cxnSp>
            <p:nvCxnSpPr>
              <p:cNvPr id="43" name="직선 연결선[R] 42">
                <a:extLst>
                  <a:ext uri="{FF2B5EF4-FFF2-40B4-BE49-F238E27FC236}">
                    <a16:creationId xmlns:a16="http://schemas.microsoft.com/office/drawing/2014/main" id="{EB0AF740-4FA0-2840-BF07-33BE5F158E29}"/>
                  </a:ext>
                </a:extLst>
              </p:cNvPr>
              <p:cNvCxnSpPr>
                <a:cxnSpLocks/>
                <a:endCxn id="39" idx="7"/>
              </p:cNvCxnSpPr>
              <p:nvPr/>
            </p:nvCxnSpPr>
            <p:spPr>
              <a:xfrm flipH="1">
                <a:off x="1605737" y="3772415"/>
                <a:ext cx="156942" cy="34552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[R] 43">
                <a:extLst>
                  <a:ext uri="{FF2B5EF4-FFF2-40B4-BE49-F238E27FC236}">
                    <a16:creationId xmlns:a16="http://schemas.microsoft.com/office/drawing/2014/main" id="{AB4A0315-38F5-E947-A64E-1E876B73D69A}"/>
                  </a:ext>
                </a:extLst>
              </p:cNvPr>
              <p:cNvCxnSpPr>
                <a:cxnSpLocks/>
                <a:stCxn id="37" idx="5"/>
                <a:endCxn id="41" idx="1"/>
              </p:cNvCxnSpPr>
              <p:nvPr/>
            </p:nvCxnSpPr>
            <p:spPr>
              <a:xfrm>
                <a:off x="1605737" y="3617341"/>
                <a:ext cx="157242" cy="34834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[R] 44">
                <a:extLst>
                  <a:ext uri="{FF2B5EF4-FFF2-40B4-BE49-F238E27FC236}">
                    <a16:creationId xmlns:a16="http://schemas.microsoft.com/office/drawing/2014/main" id="{A454AAE7-2592-D44B-89B5-069A810335CF}"/>
                  </a:ext>
                </a:extLst>
              </p:cNvPr>
              <p:cNvCxnSpPr>
                <a:cxnSpLocks/>
                <a:endCxn id="39" idx="6"/>
              </p:cNvCxnSpPr>
              <p:nvPr/>
            </p:nvCxnSpPr>
            <p:spPr>
              <a:xfrm flipH="1">
                <a:off x="1639871" y="4116962"/>
                <a:ext cx="84886" cy="8338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[R] 45">
                <a:extLst>
                  <a:ext uri="{FF2B5EF4-FFF2-40B4-BE49-F238E27FC236}">
                    <a16:creationId xmlns:a16="http://schemas.microsoft.com/office/drawing/2014/main" id="{72560610-0326-634B-95ED-C69F38DFB0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2829" y="3945347"/>
                <a:ext cx="94285" cy="35375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[R] 46">
                <a:extLst>
                  <a:ext uri="{FF2B5EF4-FFF2-40B4-BE49-F238E27FC236}">
                    <a16:creationId xmlns:a16="http://schemas.microsoft.com/office/drawing/2014/main" id="{3F476759-6E76-7E47-B132-970CCF745975}"/>
                  </a:ext>
                </a:extLst>
              </p:cNvPr>
              <p:cNvCxnSpPr>
                <a:cxnSpLocks/>
                <a:endCxn id="42" idx="1"/>
              </p:cNvCxnSpPr>
              <p:nvPr/>
            </p:nvCxnSpPr>
            <p:spPr>
              <a:xfrm>
                <a:off x="1972578" y="3754585"/>
                <a:ext cx="83632" cy="30648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[R] 47">
                <a:extLst>
                  <a:ext uri="{FF2B5EF4-FFF2-40B4-BE49-F238E27FC236}">
                    <a16:creationId xmlns:a16="http://schemas.microsoft.com/office/drawing/2014/main" id="{61C0B839-08BE-C44F-B718-D2F125CDE1E3}"/>
                  </a:ext>
                </a:extLst>
              </p:cNvPr>
              <p:cNvCxnSpPr>
                <a:cxnSpLocks/>
                <a:endCxn id="40" idx="2"/>
              </p:cNvCxnSpPr>
              <p:nvPr/>
            </p:nvCxnSpPr>
            <p:spPr>
              <a:xfrm>
                <a:off x="1639871" y="3580046"/>
                <a:ext cx="93359" cy="11278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[R] 48">
                <a:extLst>
                  <a:ext uri="{FF2B5EF4-FFF2-40B4-BE49-F238E27FC236}">
                    <a16:creationId xmlns:a16="http://schemas.microsoft.com/office/drawing/2014/main" id="{7E6B0C39-17C9-A84F-A20D-672514A989AC}"/>
                  </a:ext>
                </a:extLst>
              </p:cNvPr>
              <p:cNvCxnSpPr>
                <a:cxnSpLocks/>
                <a:stCxn id="41" idx="1"/>
                <a:endCxn id="38" idx="5"/>
              </p:cNvCxnSpPr>
              <p:nvPr/>
            </p:nvCxnSpPr>
            <p:spPr>
              <a:xfrm flipH="1" flipV="1">
                <a:off x="1605737" y="3950047"/>
                <a:ext cx="157241" cy="15637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[R] 49">
                <a:extLst>
                  <a:ext uri="{FF2B5EF4-FFF2-40B4-BE49-F238E27FC236}">
                    <a16:creationId xmlns:a16="http://schemas.microsoft.com/office/drawing/2014/main" id="{7227E01D-5182-EB4B-ABE3-A9092741ED73}"/>
                  </a:ext>
                </a:extLst>
              </p:cNvPr>
              <p:cNvCxnSpPr>
                <a:cxnSpLocks/>
                <a:stCxn id="40" idx="3"/>
                <a:endCxn id="38" idx="7"/>
              </p:cNvCxnSpPr>
              <p:nvPr/>
            </p:nvCxnSpPr>
            <p:spPr>
              <a:xfrm flipH="1">
                <a:off x="1605737" y="3775234"/>
                <a:ext cx="161628" cy="9999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E0084D5-B707-EE4A-A737-576E2E6D1937}"/>
                </a:ext>
              </a:extLst>
            </p:cNvPr>
            <p:cNvGrpSpPr/>
            <p:nvPr/>
          </p:nvGrpSpPr>
          <p:grpSpPr>
            <a:xfrm>
              <a:off x="2480152" y="9152920"/>
              <a:ext cx="1520636" cy="1610480"/>
              <a:chOff x="1421200" y="4549331"/>
              <a:chExt cx="848370" cy="898494"/>
            </a:xfrm>
          </p:grpSpPr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88374CFD-2364-E34E-8152-631B11D77515}"/>
                  </a:ext>
                </a:extLst>
              </p:cNvPr>
              <p:cNvSpPr/>
              <p:nvPr/>
            </p:nvSpPr>
            <p:spPr>
              <a:xfrm>
                <a:off x="1421200" y="4549331"/>
                <a:ext cx="233082" cy="233082"/>
              </a:xfrm>
              <a:prstGeom prst="ellipse">
                <a:avLst/>
              </a:prstGeom>
              <a:solidFill>
                <a:srgbClr val="00B05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F03815BE-9198-4840-8BCB-B7F0B5DA213A}"/>
                  </a:ext>
                </a:extLst>
              </p:cNvPr>
              <p:cNvSpPr/>
              <p:nvPr/>
            </p:nvSpPr>
            <p:spPr>
              <a:xfrm>
                <a:off x="1421200" y="4882037"/>
                <a:ext cx="233082" cy="233082"/>
              </a:xfrm>
              <a:prstGeom prst="ellipse">
                <a:avLst/>
              </a:prstGeom>
              <a:solidFill>
                <a:srgbClr val="00B05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67F4857E-642B-5343-B3E0-D9FFD1E3B2BB}"/>
                  </a:ext>
                </a:extLst>
              </p:cNvPr>
              <p:cNvSpPr/>
              <p:nvPr/>
            </p:nvSpPr>
            <p:spPr>
              <a:xfrm>
                <a:off x="1421200" y="5214743"/>
                <a:ext cx="233082" cy="233082"/>
              </a:xfrm>
              <a:prstGeom prst="ellipse">
                <a:avLst/>
              </a:prstGeom>
              <a:solidFill>
                <a:srgbClr val="00B05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62AEE2B4-C44D-0041-A355-DA570A79B0F3}"/>
                  </a:ext>
                </a:extLst>
              </p:cNvPr>
              <p:cNvSpPr/>
              <p:nvPr/>
            </p:nvSpPr>
            <p:spPr>
              <a:xfrm>
                <a:off x="1747641" y="4707225"/>
                <a:ext cx="233082" cy="233082"/>
              </a:xfrm>
              <a:prstGeom prst="ellipse">
                <a:avLst/>
              </a:prstGeom>
              <a:solidFill>
                <a:srgbClr val="00B05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6185DEC0-8781-4041-B083-E4E59F423446}"/>
                  </a:ext>
                </a:extLst>
              </p:cNvPr>
              <p:cNvSpPr/>
              <p:nvPr/>
            </p:nvSpPr>
            <p:spPr>
              <a:xfrm>
                <a:off x="1743255" y="5062488"/>
                <a:ext cx="233082" cy="233082"/>
              </a:xfrm>
              <a:prstGeom prst="ellipse">
                <a:avLst/>
              </a:prstGeom>
              <a:solidFill>
                <a:srgbClr val="00B05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BF9F7354-2231-A54B-908E-10526CFCC3FD}"/>
                  </a:ext>
                </a:extLst>
              </p:cNvPr>
              <p:cNvSpPr/>
              <p:nvPr/>
            </p:nvSpPr>
            <p:spPr>
              <a:xfrm>
                <a:off x="2036488" y="4882037"/>
                <a:ext cx="233082" cy="233082"/>
              </a:xfrm>
              <a:prstGeom prst="ellipse">
                <a:avLst/>
              </a:prstGeom>
              <a:solidFill>
                <a:srgbClr val="00B050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3600"/>
              </a:p>
            </p:txBody>
          </p:sp>
          <p:cxnSp>
            <p:nvCxnSpPr>
              <p:cNvPr id="29" name="직선 연결선[R] 28">
                <a:extLst>
                  <a:ext uri="{FF2B5EF4-FFF2-40B4-BE49-F238E27FC236}">
                    <a16:creationId xmlns:a16="http://schemas.microsoft.com/office/drawing/2014/main" id="{BAF90CF9-865C-A149-B6CA-733F9311AEC1}"/>
                  </a:ext>
                </a:extLst>
              </p:cNvPr>
              <p:cNvCxnSpPr>
                <a:cxnSpLocks/>
                <a:endCxn id="25" idx="7"/>
              </p:cNvCxnSpPr>
              <p:nvPr/>
            </p:nvCxnSpPr>
            <p:spPr>
              <a:xfrm flipH="1">
                <a:off x="1620148" y="4903353"/>
                <a:ext cx="156942" cy="345523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[R] 29">
                <a:extLst>
                  <a:ext uri="{FF2B5EF4-FFF2-40B4-BE49-F238E27FC236}">
                    <a16:creationId xmlns:a16="http://schemas.microsoft.com/office/drawing/2014/main" id="{66001CAB-4AD0-B84D-B71A-C315CC7C0F5D}"/>
                  </a:ext>
                </a:extLst>
              </p:cNvPr>
              <p:cNvCxnSpPr>
                <a:cxnSpLocks/>
                <a:stCxn id="23" idx="5"/>
                <a:endCxn id="27" idx="1"/>
              </p:cNvCxnSpPr>
              <p:nvPr/>
            </p:nvCxnSpPr>
            <p:spPr>
              <a:xfrm>
                <a:off x="1620148" y="4748279"/>
                <a:ext cx="157242" cy="34834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[R] 30">
                <a:extLst>
                  <a:ext uri="{FF2B5EF4-FFF2-40B4-BE49-F238E27FC236}">
                    <a16:creationId xmlns:a16="http://schemas.microsoft.com/office/drawing/2014/main" id="{3A906F90-F5B5-5749-A80A-51A26078C113}"/>
                  </a:ext>
                </a:extLst>
              </p:cNvPr>
              <p:cNvCxnSpPr>
                <a:cxnSpLocks/>
                <a:endCxn id="25" idx="6"/>
              </p:cNvCxnSpPr>
              <p:nvPr/>
            </p:nvCxnSpPr>
            <p:spPr>
              <a:xfrm flipH="1">
                <a:off x="1654282" y="5247900"/>
                <a:ext cx="84886" cy="83384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[R] 31">
                <a:extLst>
                  <a:ext uri="{FF2B5EF4-FFF2-40B4-BE49-F238E27FC236}">
                    <a16:creationId xmlns:a16="http://schemas.microsoft.com/office/drawing/2014/main" id="{9C3C4A4F-C68D-C34F-84A6-FCE7B695E0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7240" y="5076285"/>
                <a:ext cx="94285" cy="35375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[R] 32">
                <a:extLst>
                  <a:ext uri="{FF2B5EF4-FFF2-40B4-BE49-F238E27FC236}">
                    <a16:creationId xmlns:a16="http://schemas.microsoft.com/office/drawing/2014/main" id="{B78FAD5C-7211-C64E-907B-7E18CC3AE9AF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1986989" y="4885523"/>
                <a:ext cx="83632" cy="30648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[R] 33">
                <a:extLst>
                  <a:ext uri="{FF2B5EF4-FFF2-40B4-BE49-F238E27FC236}">
                    <a16:creationId xmlns:a16="http://schemas.microsoft.com/office/drawing/2014/main" id="{AB443239-FCDB-8241-B46F-9F82B3732DB3}"/>
                  </a:ext>
                </a:extLst>
              </p:cNvPr>
              <p:cNvCxnSpPr>
                <a:cxnSpLocks/>
                <a:endCxn id="26" idx="2"/>
              </p:cNvCxnSpPr>
              <p:nvPr/>
            </p:nvCxnSpPr>
            <p:spPr>
              <a:xfrm>
                <a:off x="1654282" y="4710984"/>
                <a:ext cx="93359" cy="112782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[R] 34">
                <a:extLst>
                  <a:ext uri="{FF2B5EF4-FFF2-40B4-BE49-F238E27FC236}">
                    <a16:creationId xmlns:a16="http://schemas.microsoft.com/office/drawing/2014/main" id="{C8D49816-DD41-9E4E-8936-55641ACF0A07}"/>
                  </a:ext>
                </a:extLst>
              </p:cNvPr>
              <p:cNvCxnSpPr>
                <a:cxnSpLocks/>
                <a:stCxn id="27" idx="1"/>
                <a:endCxn id="24" idx="5"/>
              </p:cNvCxnSpPr>
              <p:nvPr/>
            </p:nvCxnSpPr>
            <p:spPr>
              <a:xfrm flipH="1" flipV="1">
                <a:off x="1620148" y="5080985"/>
                <a:ext cx="157241" cy="15637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[R] 35">
                <a:extLst>
                  <a:ext uri="{FF2B5EF4-FFF2-40B4-BE49-F238E27FC236}">
                    <a16:creationId xmlns:a16="http://schemas.microsoft.com/office/drawing/2014/main" id="{32748F7D-135B-BC42-A3CC-CC2E58ADE098}"/>
                  </a:ext>
                </a:extLst>
              </p:cNvPr>
              <p:cNvCxnSpPr>
                <a:cxnSpLocks/>
                <a:stCxn id="26" idx="3"/>
                <a:endCxn id="24" idx="7"/>
              </p:cNvCxnSpPr>
              <p:nvPr/>
            </p:nvCxnSpPr>
            <p:spPr>
              <a:xfrm flipH="1">
                <a:off x="1620148" y="4906172"/>
                <a:ext cx="161628" cy="9999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2770338D-A19D-394A-AC9E-D0A8D9401558}"/>
              </a:ext>
            </a:extLst>
          </p:cNvPr>
          <p:cNvGrpSpPr/>
          <p:nvPr/>
        </p:nvGrpSpPr>
        <p:grpSpPr>
          <a:xfrm>
            <a:off x="559990" y="605458"/>
            <a:ext cx="7357186" cy="811614"/>
            <a:chOff x="1119187" y="1668116"/>
            <a:chExt cx="6176113" cy="1623228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09D2066-1BE4-6F4C-B151-90B20226813C}"/>
                </a:ext>
              </a:extLst>
            </p:cNvPr>
            <p:cNvSpPr/>
            <p:nvPr/>
          </p:nvSpPr>
          <p:spPr>
            <a:xfrm>
              <a:off x="1119188" y="1668116"/>
              <a:ext cx="6176112" cy="877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50" b="1" dirty="0">
                  <a:solidFill>
                    <a:srgbClr val="00285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Inference in AI application: Online Evaluation</a:t>
              </a:r>
              <a:endParaRPr lang="ko-KR" altLang="en-US" sz="2250" b="1" dirty="0">
                <a:solidFill>
                  <a:srgbClr val="00285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  <p:cxnSp>
          <p:nvCxnSpPr>
            <p:cNvPr id="68" name="직선 연결선 41">
              <a:extLst>
                <a:ext uri="{FF2B5EF4-FFF2-40B4-BE49-F238E27FC236}">
                  <a16:creationId xmlns:a16="http://schemas.microsoft.com/office/drawing/2014/main" id="{0DECA334-A575-CE4A-AA56-983914B75C35}"/>
                </a:ext>
              </a:extLst>
            </p:cNvPr>
            <p:cNvCxnSpPr/>
            <p:nvPr/>
          </p:nvCxnSpPr>
          <p:spPr>
            <a:xfrm>
              <a:off x="1187768" y="2522796"/>
              <a:ext cx="1331913" cy="0"/>
            </a:xfrm>
            <a:prstGeom prst="line">
              <a:avLst/>
            </a:prstGeom>
            <a:ln w="57150">
              <a:solidFill>
                <a:srgbClr val="43C0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E64933D1-7564-0E4F-BED3-46DB390E104C}"/>
                </a:ext>
              </a:extLst>
            </p:cNvPr>
            <p:cNvSpPr/>
            <p:nvPr/>
          </p:nvSpPr>
          <p:spPr>
            <a:xfrm>
              <a:off x="1119187" y="2614236"/>
              <a:ext cx="515402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6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Recommender System Project</a:t>
              </a:r>
              <a:endParaRPr lang="ko-KR" altLang="en-US" sz="16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2E93C-6B07-CA4E-833A-2EEC01307F0F}"/>
              </a:ext>
            </a:extLst>
          </p:cNvPr>
          <p:cNvGrpSpPr/>
          <p:nvPr/>
        </p:nvGrpSpPr>
        <p:grpSpPr>
          <a:xfrm>
            <a:off x="4255035" y="2375739"/>
            <a:ext cx="2456346" cy="3045100"/>
            <a:chOff x="5273709" y="4751477"/>
            <a:chExt cx="4912692" cy="6090199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4B3A9746-0E65-5449-9879-36B2F61A0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296" y="4751477"/>
              <a:ext cx="1924105" cy="1767035"/>
            </a:xfrm>
            <a:prstGeom prst="rect">
              <a:avLst/>
            </a:prstGeom>
          </p:spPr>
        </p:pic>
        <p:sp>
          <p:nvSpPr>
            <p:cNvPr id="16" name="오른쪽 화살표[R] 15">
              <a:extLst>
                <a:ext uri="{FF2B5EF4-FFF2-40B4-BE49-F238E27FC236}">
                  <a16:creationId xmlns:a16="http://schemas.microsoft.com/office/drawing/2014/main" id="{55A9533A-A807-974C-98D1-ABBB7DBD1E69}"/>
                </a:ext>
              </a:extLst>
            </p:cNvPr>
            <p:cNvSpPr/>
            <p:nvPr/>
          </p:nvSpPr>
          <p:spPr>
            <a:xfrm>
              <a:off x="5310741" y="7407752"/>
              <a:ext cx="2090329" cy="1054562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>
                <a:solidFill>
                  <a:srgbClr val="002856"/>
                </a:solidFill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5327C31-A634-2B44-897E-E54B4F84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296" y="6874864"/>
              <a:ext cx="1924105" cy="1767035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6BE69E7-CEDD-0144-8DCD-37F176B0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2641" y="9074641"/>
              <a:ext cx="1924105" cy="1767035"/>
            </a:xfrm>
            <a:prstGeom prst="rect">
              <a:avLst/>
            </a:prstGeom>
          </p:spPr>
        </p:pic>
        <p:sp>
          <p:nvSpPr>
            <p:cNvPr id="77" name="오른쪽 화살표[R] 15">
              <a:extLst>
                <a:ext uri="{FF2B5EF4-FFF2-40B4-BE49-F238E27FC236}">
                  <a16:creationId xmlns:a16="http://schemas.microsoft.com/office/drawing/2014/main" id="{1B649457-961F-BC4B-820B-89DB71DCCCD1}"/>
                </a:ext>
              </a:extLst>
            </p:cNvPr>
            <p:cNvSpPr/>
            <p:nvPr/>
          </p:nvSpPr>
          <p:spPr>
            <a:xfrm>
              <a:off x="5286505" y="5429523"/>
              <a:ext cx="2090329" cy="1054562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>
                <a:solidFill>
                  <a:srgbClr val="002856"/>
                </a:solidFill>
              </a:endParaRPr>
            </a:p>
          </p:txBody>
        </p:sp>
        <p:sp>
          <p:nvSpPr>
            <p:cNvPr id="78" name="오른쪽 화살표[R] 15">
              <a:extLst>
                <a:ext uri="{FF2B5EF4-FFF2-40B4-BE49-F238E27FC236}">
                  <a16:creationId xmlns:a16="http://schemas.microsoft.com/office/drawing/2014/main" id="{645D28FA-6D7A-E048-A442-B97DE534AC6F}"/>
                </a:ext>
              </a:extLst>
            </p:cNvPr>
            <p:cNvSpPr/>
            <p:nvPr/>
          </p:nvSpPr>
          <p:spPr>
            <a:xfrm>
              <a:off x="5273709" y="9403070"/>
              <a:ext cx="2090329" cy="1054562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>
                <a:solidFill>
                  <a:srgbClr val="002856"/>
                </a:solidFill>
              </a:endParaRP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2D9A1C-C26A-BD40-9F58-66D5385C4699}"/>
              </a:ext>
            </a:extLst>
          </p:cNvPr>
          <p:cNvGraphicFramePr>
            <a:graphicFrameLocks noGrp="1"/>
          </p:cNvGraphicFramePr>
          <p:nvPr/>
        </p:nvGraphicFramePr>
        <p:xfrm>
          <a:off x="6427321" y="1654665"/>
          <a:ext cx="1890089" cy="4025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089">
                  <a:extLst>
                    <a:ext uri="{9D8B030D-6E8A-4147-A177-3AD203B41FA5}">
                      <a16:colId xmlns:a16="http://schemas.microsoft.com/office/drawing/2014/main" val="3729676576"/>
                    </a:ext>
                  </a:extLst>
                </a:gridCol>
              </a:tblGrid>
              <a:tr h="58133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Performance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618630698"/>
                  </a:ext>
                </a:extLst>
              </a:tr>
              <a:tr h="114800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0.46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90891645"/>
                  </a:ext>
                </a:extLst>
              </a:tr>
              <a:tr h="114800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0.50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37828022"/>
                  </a:ext>
                </a:extLst>
              </a:tr>
              <a:tr h="114800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0.20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772982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2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38EED0F-EF15-0B4B-8EE5-108C70665450}"/>
              </a:ext>
            </a:extLst>
          </p:cNvPr>
          <p:cNvGrpSpPr/>
          <p:nvPr/>
        </p:nvGrpSpPr>
        <p:grpSpPr>
          <a:xfrm>
            <a:off x="2818647" y="2586916"/>
            <a:ext cx="760318" cy="805240"/>
            <a:chOff x="1377004" y="1941552"/>
            <a:chExt cx="1251614" cy="1325563"/>
          </a:xfrm>
        </p:grpSpPr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AB891397-8FC3-A44F-84E0-5A61F77281B3}"/>
                </a:ext>
              </a:extLst>
            </p:cNvPr>
            <p:cNvSpPr/>
            <p:nvPr/>
          </p:nvSpPr>
          <p:spPr>
            <a:xfrm>
              <a:off x="1377004" y="1941552"/>
              <a:ext cx="343870" cy="343870"/>
            </a:xfrm>
            <a:prstGeom prst="ellipse">
              <a:avLst/>
            </a:prstGeom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AF1763F4-0EB0-B841-BF38-B6AE95C5E68F}"/>
                </a:ext>
              </a:extLst>
            </p:cNvPr>
            <p:cNvSpPr/>
            <p:nvPr/>
          </p:nvSpPr>
          <p:spPr>
            <a:xfrm>
              <a:off x="1377004" y="2432399"/>
              <a:ext cx="343870" cy="343870"/>
            </a:xfrm>
            <a:prstGeom prst="ellipse">
              <a:avLst/>
            </a:prstGeom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D69A7E62-5A5E-0348-9FF3-78174C1B82D5}"/>
                </a:ext>
              </a:extLst>
            </p:cNvPr>
            <p:cNvSpPr/>
            <p:nvPr/>
          </p:nvSpPr>
          <p:spPr>
            <a:xfrm>
              <a:off x="1377004" y="2923245"/>
              <a:ext cx="343870" cy="343870"/>
            </a:xfrm>
            <a:prstGeom prst="ellipse">
              <a:avLst/>
            </a:prstGeom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B6A1ADB2-F1B8-7B43-BB37-03576CAAC126}"/>
                </a:ext>
              </a:extLst>
            </p:cNvPr>
            <p:cNvSpPr/>
            <p:nvPr/>
          </p:nvSpPr>
          <p:spPr>
            <a:xfrm>
              <a:off x="1858608" y="2174495"/>
              <a:ext cx="343870" cy="343870"/>
            </a:xfrm>
            <a:prstGeom prst="ellipse">
              <a:avLst/>
            </a:prstGeom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C83C6BAA-CFC1-7943-B2B5-562B04462FD0}"/>
                </a:ext>
              </a:extLst>
            </p:cNvPr>
            <p:cNvSpPr/>
            <p:nvPr/>
          </p:nvSpPr>
          <p:spPr>
            <a:xfrm>
              <a:off x="1852137" y="2698621"/>
              <a:ext cx="343870" cy="343870"/>
            </a:xfrm>
            <a:prstGeom prst="ellipse">
              <a:avLst/>
            </a:prstGeom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D90CB8FD-7564-D64E-A182-D6080A096C03}"/>
                </a:ext>
              </a:extLst>
            </p:cNvPr>
            <p:cNvSpPr/>
            <p:nvPr/>
          </p:nvSpPr>
          <p:spPr>
            <a:xfrm>
              <a:off x="2284748" y="2432399"/>
              <a:ext cx="343870" cy="343870"/>
            </a:xfrm>
            <a:prstGeom prst="ellipse">
              <a:avLst/>
            </a:prstGeom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cxnSp>
          <p:nvCxnSpPr>
            <p:cNvPr id="57" name="직선 연결선[R] 56">
              <a:extLst>
                <a:ext uri="{FF2B5EF4-FFF2-40B4-BE49-F238E27FC236}">
                  <a16:creationId xmlns:a16="http://schemas.microsoft.com/office/drawing/2014/main" id="{9B1440E5-CD2E-284B-AC69-7001D2CB879A}"/>
                </a:ext>
              </a:extLst>
            </p:cNvPr>
            <p:cNvCxnSpPr>
              <a:cxnSpLocks/>
              <a:endCxn id="53" idx="7"/>
            </p:cNvCxnSpPr>
            <p:nvPr/>
          </p:nvCxnSpPr>
          <p:spPr>
            <a:xfrm flipH="1">
              <a:off x="1670515" y="2463847"/>
              <a:ext cx="231539" cy="509756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[R] 57">
              <a:extLst>
                <a:ext uri="{FF2B5EF4-FFF2-40B4-BE49-F238E27FC236}">
                  <a16:creationId xmlns:a16="http://schemas.microsoft.com/office/drawing/2014/main" id="{512DA129-0D46-5642-8393-F9BF53EDC3F7}"/>
                </a:ext>
              </a:extLst>
            </p:cNvPr>
            <p:cNvCxnSpPr>
              <a:cxnSpLocks/>
              <a:stCxn id="51" idx="5"/>
              <a:endCxn id="55" idx="1"/>
            </p:cNvCxnSpPr>
            <p:nvPr/>
          </p:nvCxnSpPr>
          <p:spPr>
            <a:xfrm>
              <a:off x="1670515" y="2235064"/>
              <a:ext cx="231981" cy="51391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[R] 58">
              <a:extLst>
                <a:ext uri="{FF2B5EF4-FFF2-40B4-BE49-F238E27FC236}">
                  <a16:creationId xmlns:a16="http://schemas.microsoft.com/office/drawing/2014/main" id="{5EC9F9A5-70D6-A048-9AFA-EDDD03FDCE2D}"/>
                </a:ext>
              </a:extLst>
            </p:cNvPr>
            <p:cNvCxnSpPr>
              <a:cxnSpLocks/>
              <a:endCxn id="53" idx="6"/>
            </p:cNvCxnSpPr>
            <p:nvPr/>
          </p:nvCxnSpPr>
          <p:spPr>
            <a:xfrm flipH="1">
              <a:off x="1720874" y="2972162"/>
              <a:ext cx="125234" cy="123018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[R] 59">
              <a:extLst>
                <a:ext uri="{FF2B5EF4-FFF2-40B4-BE49-F238E27FC236}">
                  <a16:creationId xmlns:a16="http://schemas.microsoft.com/office/drawing/2014/main" id="{E0D31DFE-1D18-1E4C-92E6-CF5442AE98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7833" y="2718976"/>
              <a:ext cx="139100" cy="5218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[R] 60">
              <a:extLst>
                <a:ext uri="{FF2B5EF4-FFF2-40B4-BE49-F238E27FC236}">
                  <a16:creationId xmlns:a16="http://schemas.microsoft.com/office/drawing/2014/main" id="{6F6CC8F2-9347-5345-8CD7-B1DEEED2567D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2211722" y="2437541"/>
              <a:ext cx="123384" cy="45216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[R] 61">
              <a:extLst>
                <a:ext uri="{FF2B5EF4-FFF2-40B4-BE49-F238E27FC236}">
                  <a16:creationId xmlns:a16="http://schemas.microsoft.com/office/drawing/2014/main" id="{BDFBCE82-4517-DA4C-9B82-39F41CA74FD1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>
              <a:off x="1720874" y="2180041"/>
              <a:ext cx="137734" cy="16638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[R] 62">
              <a:extLst>
                <a:ext uri="{FF2B5EF4-FFF2-40B4-BE49-F238E27FC236}">
                  <a16:creationId xmlns:a16="http://schemas.microsoft.com/office/drawing/2014/main" id="{1E3DBACC-8F15-0D43-991C-88433DE184FA}"/>
                </a:ext>
              </a:extLst>
            </p:cNvPr>
            <p:cNvCxnSpPr>
              <a:cxnSpLocks/>
              <a:stCxn id="55" idx="1"/>
              <a:endCxn id="52" idx="5"/>
            </p:cNvCxnSpPr>
            <p:nvPr/>
          </p:nvCxnSpPr>
          <p:spPr>
            <a:xfrm flipH="1" flipV="1">
              <a:off x="1670515" y="2725910"/>
              <a:ext cx="231980" cy="2307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[R] 63">
              <a:extLst>
                <a:ext uri="{FF2B5EF4-FFF2-40B4-BE49-F238E27FC236}">
                  <a16:creationId xmlns:a16="http://schemas.microsoft.com/office/drawing/2014/main" id="{F1622AA6-EA56-BC40-8DB5-1D05BC2CB96C}"/>
                </a:ext>
              </a:extLst>
            </p:cNvPr>
            <p:cNvCxnSpPr>
              <a:cxnSpLocks/>
              <a:stCxn id="54" idx="3"/>
              <a:endCxn id="52" idx="7"/>
            </p:cNvCxnSpPr>
            <p:nvPr/>
          </p:nvCxnSpPr>
          <p:spPr>
            <a:xfrm flipH="1">
              <a:off x="1670515" y="2468006"/>
              <a:ext cx="238452" cy="14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84972C-7618-3F43-BC83-27EA6C7CCB1B}"/>
              </a:ext>
            </a:extLst>
          </p:cNvPr>
          <p:cNvGrpSpPr/>
          <p:nvPr/>
        </p:nvGrpSpPr>
        <p:grpSpPr>
          <a:xfrm>
            <a:off x="2845341" y="3562902"/>
            <a:ext cx="760318" cy="805240"/>
            <a:chOff x="1406789" y="3418393"/>
            <a:chExt cx="848370" cy="898494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E4983BCD-9D97-744D-8196-E6BBBF9778DC}"/>
                </a:ext>
              </a:extLst>
            </p:cNvPr>
            <p:cNvSpPr/>
            <p:nvPr/>
          </p:nvSpPr>
          <p:spPr>
            <a:xfrm>
              <a:off x="1406789" y="3418393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B70CBD54-A24F-1E48-8D37-3BB2B87FF4AD}"/>
                </a:ext>
              </a:extLst>
            </p:cNvPr>
            <p:cNvSpPr/>
            <p:nvPr/>
          </p:nvSpPr>
          <p:spPr>
            <a:xfrm>
              <a:off x="1406789" y="3751099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A2CB40B7-2819-CD4E-B680-2A2B90FF9509}"/>
                </a:ext>
              </a:extLst>
            </p:cNvPr>
            <p:cNvSpPr/>
            <p:nvPr/>
          </p:nvSpPr>
          <p:spPr>
            <a:xfrm>
              <a:off x="1406789" y="4083805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5AD3B01A-AC19-F64B-A5D3-7AB9D0481C99}"/>
                </a:ext>
              </a:extLst>
            </p:cNvPr>
            <p:cNvSpPr/>
            <p:nvPr/>
          </p:nvSpPr>
          <p:spPr>
            <a:xfrm>
              <a:off x="1733230" y="3576287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30DD97A7-F7DD-0F43-A565-2B723299D06B}"/>
                </a:ext>
              </a:extLst>
            </p:cNvPr>
            <p:cNvSpPr/>
            <p:nvPr/>
          </p:nvSpPr>
          <p:spPr>
            <a:xfrm>
              <a:off x="1728844" y="3931550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E0A7D5F8-F7F9-3B4B-8D54-D3A9CA7DEC67}"/>
                </a:ext>
              </a:extLst>
            </p:cNvPr>
            <p:cNvSpPr/>
            <p:nvPr/>
          </p:nvSpPr>
          <p:spPr>
            <a:xfrm>
              <a:off x="2022077" y="3751099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cxnSp>
          <p:nvCxnSpPr>
            <p:cNvPr id="43" name="직선 연결선[R] 42">
              <a:extLst>
                <a:ext uri="{FF2B5EF4-FFF2-40B4-BE49-F238E27FC236}">
                  <a16:creationId xmlns:a16="http://schemas.microsoft.com/office/drawing/2014/main" id="{EB0AF740-4FA0-2840-BF07-33BE5F158E29}"/>
                </a:ext>
              </a:extLst>
            </p:cNvPr>
            <p:cNvCxnSpPr>
              <a:cxnSpLocks/>
              <a:endCxn id="39" idx="7"/>
            </p:cNvCxnSpPr>
            <p:nvPr/>
          </p:nvCxnSpPr>
          <p:spPr>
            <a:xfrm flipH="1">
              <a:off x="1605737" y="3772415"/>
              <a:ext cx="156942" cy="34552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[R] 43">
              <a:extLst>
                <a:ext uri="{FF2B5EF4-FFF2-40B4-BE49-F238E27FC236}">
                  <a16:creationId xmlns:a16="http://schemas.microsoft.com/office/drawing/2014/main" id="{AB4A0315-38F5-E947-A64E-1E876B73D69A}"/>
                </a:ext>
              </a:extLst>
            </p:cNvPr>
            <p:cNvCxnSpPr>
              <a:cxnSpLocks/>
              <a:stCxn id="37" idx="5"/>
              <a:endCxn id="41" idx="1"/>
            </p:cNvCxnSpPr>
            <p:nvPr/>
          </p:nvCxnSpPr>
          <p:spPr>
            <a:xfrm>
              <a:off x="1605737" y="3617341"/>
              <a:ext cx="157242" cy="34834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[R] 44">
              <a:extLst>
                <a:ext uri="{FF2B5EF4-FFF2-40B4-BE49-F238E27FC236}">
                  <a16:creationId xmlns:a16="http://schemas.microsoft.com/office/drawing/2014/main" id="{A454AAE7-2592-D44B-89B5-069A810335CF}"/>
                </a:ext>
              </a:extLst>
            </p:cNvPr>
            <p:cNvCxnSpPr>
              <a:cxnSpLocks/>
              <a:endCxn id="39" idx="6"/>
            </p:cNvCxnSpPr>
            <p:nvPr/>
          </p:nvCxnSpPr>
          <p:spPr>
            <a:xfrm flipH="1">
              <a:off x="1639871" y="4116962"/>
              <a:ext cx="84886" cy="8338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[R] 45">
              <a:extLst>
                <a:ext uri="{FF2B5EF4-FFF2-40B4-BE49-F238E27FC236}">
                  <a16:creationId xmlns:a16="http://schemas.microsoft.com/office/drawing/2014/main" id="{72560610-0326-634B-95ED-C69F38DFB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2829" y="3945347"/>
              <a:ext cx="94285" cy="35375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[R] 46">
              <a:extLst>
                <a:ext uri="{FF2B5EF4-FFF2-40B4-BE49-F238E27FC236}">
                  <a16:creationId xmlns:a16="http://schemas.microsoft.com/office/drawing/2014/main" id="{3F476759-6E76-7E47-B132-970CCF745975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>
              <a:off x="1972578" y="3754585"/>
              <a:ext cx="83632" cy="30648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[R] 47">
              <a:extLst>
                <a:ext uri="{FF2B5EF4-FFF2-40B4-BE49-F238E27FC236}">
                  <a16:creationId xmlns:a16="http://schemas.microsoft.com/office/drawing/2014/main" id="{61C0B839-08BE-C44F-B718-D2F125CDE1E3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>
              <a:off x="1639871" y="3580046"/>
              <a:ext cx="93359" cy="11278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[R] 48">
              <a:extLst>
                <a:ext uri="{FF2B5EF4-FFF2-40B4-BE49-F238E27FC236}">
                  <a16:creationId xmlns:a16="http://schemas.microsoft.com/office/drawing/2014/main" id="{7E6B0C39-17C9-A84F-A20D-672514A989AC}"/>
                </a:ext>
              </a:extLst>
            </p:cNvPr>
            <p:cNvCxnSpPr>
              <a:cxnSpLocks/>
              <a:stCxn id="41" idx="1"/>
              <a:endCxn id="38" idx="5"/>
            </p:cNvCxnSpPr>
            <p:nvPr/>
          </p:nvCxnSpPr>
          <p:spPr>
            <a:xfrm flipH="1" flipV="1">
              <a:off x="1605737" y="3950047"/>
              <a:ext cx="157241" cy="1563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[R] 49">
              <a:extLst>
                <a:ext uri="{FF2B5EF4-FFF2-40B4-BE49-F238E27FC236}">
                  <a16:creationId xmlns:a16="http://schemas.microsoft.com/office/drawing/2014/main" id="{7227E01D-5182-EB4B-ABE3-A9092741ED73}"/>
                </a:ext>
              </a:extLst>
            </p:cNvPr>
            <p:cNvCxnSpPr>
              <a:cxnSpLocks/>
              <a:stCxn id="40" idx="3"/>
              <a:endCxn id="38" idx="7"/>
            </p:cNvCxnSpPr>
            <p:nvPr/>
          </p:nvCxnSpPr>
          <p:spPr>
            <a:xfrm flipH="1">
              <a:off x="1605737" y="3775234"/>
              <a:ext cx="161628" cy="999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2770338D-A19D-394A-AC9E-D0A8D9401558}"/>
              </a:ext>
            </a:extLst>
          </p:cNvPr>
          <p:cNvGrpSpPr/>
          <p:nvPr/>
        </p:nvGrpSpPr>
        <p:grpSpPr>
          <a:xfrm>
            <a:off x="559990" y="605458"/>
            <a:ext cx="7357186" cy="811614"/>
            <a:chOff x="1119187" y="1668116"/>
            <a:chExt cx="6176113" cy="1623228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09D2066-1BE4-6F4C-B151-90B20226813C}"/>
                </a:ext>
              </a:extLst>
            </p:cNvPr>
            <p:cNvSpPr/>
            <p:nvPr/>
          </p:nvSpPr>
          <p:spPr>
            <a:xfrm>
              <a:off x="1119188" y="1668116"/>
              <a:ext cx="6176112" cy="877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50" b="1" dirty="0">
                  <a:solidFill>
                    <a:srgbClr val="00285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Inference in AI application: Online Evaluation</a:t>
              </a:r>
              <a:endParaRPr lang="ko-KR" altLang="en-US" sz="2250" b="1" dirty="0">
                <a:solidFill>
                  <a:srgbClr val="00285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  <p:cxnSp>
          <p:nvCxnSpPr>
            <p:cNvPr id="68" name="직선 연결선 41">
              <a:extLst>
                <a:ext uri="{FF2B5EF4-FFF2-40B4-BE49-F238E27FC236}">
                  <a16:creationId xmlns:a16="http://schemas.microsoft.com/office/drawing/2014/main" id="{0DECA334-A575-CE4A-AA56-983914B75C35}"/>
                </a:ext>
              </a:extLst>
            </p:cNvPr>
            <p:cNvCxnSpPr/>
            <p:nvPr/>
          </p:nvCxnSpPr>
          <p:spPr>
            <a:xfrm>
              <a:off x="1187768" y="2522796"/>
              <a:ext cx="1331913" cy="0"/>
            </a:xfrm>
            <a:prstGeom prst="line">
              <a:avLst/>
            </a:prstGeom>
            <a:ln w="57150">
              <a:solidFill>
                <a:srgbClr val="43C0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E64933D1-7564-0E4F-BED3-46DB390E104C}"/>
                </a:ext>
              </a:extLst>
            </p:cNvPr>
            <p:cNvSpPr/>
            <p:nvPr/>
          </p:nvSpPr>
          <p:spPr>
            <a:xfrm>
              <a:off x="1119187" y="2614236"/>
              <a:ext cx="515402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6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Recommender System Project</a:t>
              </a:r>
              <a:endParaRPr lang="ko-KR" altLang="en-US" sz="16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4B3A9746-0E65-5449-9879-36B2F61A0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28" y="2375739"/>
            <a:ext cx="962053" cy="883518"/>
          </a:xfrm>
          <a:prstGeom prst="rect">
            <a:avLst/>
          </a:prstGeom>
        </p:spPr>
      </p:pic>
      <p:sp>
        <p:nvSpPr>
          <p:cNvPr id="16" name="오른쪽 화살표[R] 15">
            <a:extLst>
              <a:ext uri="{FF2B5EF4-FFF2-40B4-BE49-F238E27FC236}">
                <a16:creationId xmlns:a16="http://schemas.microsoft.com/office/drawing/2014/main" id="{55A9533A-A807-974C-98D1-ABBB7DBD1E69}"/>
              </a:ext>
            </a:extLst>
          </p:cNvPr>
          <p:cNvSpPr/>
          <p:nvPr/>
        </p:nvSpPr>
        <p:spPr>
          <a:xfrm>
            <a:off x="4273551" y="3703876"/>
            <a:ext cx="1045165" cy="52728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600">
              <a:solidFill>
                <a:srgbClr val="002856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5327C31-A634-2B44-897E-E54B4F84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28" y="3437432"/>
            <a:ext cx="962053" cy="8835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6BE69E7-CEDD-0144-8DCD-37F176B0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501" y="4537321"/>
            <a:ext cx="962053" cy="883518"/>
          </a:xfrm>
          <a:prstGeom prst="rect">
            <a:avLst/>
          </a:prstGeom>
        </p:spPr>
      </p:pic>
      <p:sp>
        <p:nvSpPr>
          <p:cNvPr id="77" name="오른쪽 화살표[R] 15">
            <a:extLst>
              <a:ext uri="{FF2B5EF4-FFF2-40B4-BE49-F238E27FC236}">
                <a16:creationId xmlns:a16="http://schemas.microsoft.com/office/drawing/2014/main" id="{1B649457-961F-BC4B-820B-89DB71DCCCD1}"/>
              </a:ext>
            </a:extLst>
          </p:cNvPr>
          <p:cNvSpPr/>
          <p:nvPr/>
        </p:nvSpPr>
        <p:spPr>
          <a:xfrm>
            <a:off x="4261433" y="2714762"/>
            <a:ext cx="1045165" cy="52728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600">
              <a:solidFill>
                <a:srgbClr val="002856"/>
              </a:solidFill>
            </a:endParaRPr>
          </a:p>
        </p:txBody>
      </p:sp>
      <p:sp>
        <p:nvSpPr>
          <p:cNvPr id="78" name="오른쪽 화살표[R] 15">
            <a:extLst>
              <a:ext uri="{FF2B5EF4-FFF2-40B4-BE49-F238E27FC236}">
                <a16:creationId xmlns:a16="http://schemas.microsoft.com/office/drawing/2014/main" id="{645D28FA-6D7A-E048-A442-B97DE534AC6F}"/>
              </a:ext>
            </a:extLst>
          </p:cNvPr>
          <p:cNvSpPr/>
          <p:nvPr/>
        </p:nvSpPr>
        <p:spPr>
          <a:xfrm rot="1271553">
            <a:off x="4224819" y="4314126"/>
            <a:ext cx="1045165" cy="52728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600">
              <a:solidFill>
                <a:srgbClr val="002856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2D9A1C-C26A-BD40-9F58-66D5385C4699}"/>
              </a:ext>
            </a:extLst>
          </p:cNvPr>
          <p:cNvGraphicFramePr>
            <a:graphicFrameLocks noGrp="1"/>
          </p:cNvGraphicFramePr>
          <p:nvPr/>
        </p:nvGraphicFramePr>
        <p:xfrm>
          <a:off x="6427321" y="1654665"/>
          <a:ext cx="1890089" cy="4025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089">
                  <a:extLst>
                    <a:ext uri="{9D8B030D-6E8A-4147-A177-3AD203B41FA5}">
                      <a16:colId xmlns:a16="http://schemas.microsoft.com/office/drawing/2014/main" val="3729676576"/>
                    </a:ext>
                  </a:extLst>
                </a:gridCol>
              </a:tblGrid>
              <a:tr h="58133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Performance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618630698"/>
                  </a:ext>
                </a:extLst>
              </a:tr>
              <a:tr h="114800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0.40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90891645"/>
                  </a:ext>
                </a:extLst>
              </a:tr>
              <a:tr h="229601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0.52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3782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84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84972C-7618-3F43-BC83-27EA6C7CCB1B}"/>
              </a:ext>
            </a:extLst>
          </p:cNvPr>
          <p:cNvGrpSpPr/>
          <p:nvPr/>
        </p:nvGrpSpPr>
        <p:grpSpPr>
          <a:xfrm>
            <a:off x="2845341" y="3562902"/>
            <a:ext cx="760318" cy="805240"/>
            <a:chOff x="1406789" y="3418393"/>
            <a:chExt cx="848370" cy="898494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E4983BCD-9D97-744D-8196-E6BBBF9778DC}"/>
                </a:ext>
              </a:extLst>
            </p:cNvPr>
            <p:cNvSpPr/>
            <p:nvPr/>
          </p:nvSpPr>
          <p:spPr>
            <a:xfrm>
              <a:off x="1406789" y="3418393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B70CBD54-A24F-1E48-8D37-3BB2B87FF4AD}"/>
                </a:ext>
              </a:extLst>
            </p:cNvPr>
            <p:cNvSpPr/>
            <p:nvPr/>
          </p:nvSpPr>
          <p:spPr>
            <a:xfrm>
              <a:off x="1406789" y="3751099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A2CB40B7-2819-CD4E-B680-2A2B90FF9509}"/>
                </a:ext>
              </a:extLst>
            </p:cNvPr>
            <p:cNvSpPr/>
            <p:nvPr/>
          </p:nvSpPr>
          <p:spPr>
            <a:xfrm>
              <a:off x="1406789" y="4083805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5AD3B01A-AC19-F64B-A5D3-7AB9D0481C99}"/>
                </a:ext>
              </a:extLst>
            </p:cNvPr>
            <p:cNvSpPr/>
            <p:nvPr/>
          </p:nvSpPr>
          <p:spPr>
            <a:xfrm>
              <a:off x="1733230" y="3576287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30DD97A7-F7DD-0F43-A565-2B723299D06B}"/>
                </a:ext>
              </a:extLst>
            </p:cNvPr>
            <p:cNvSpPr/>
            <p:nvPr/>
          </p:nvSpPr>
          <p:spPr>
            <a:xfrm>
              <a:off x="1728844" y="3931550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E0A7D5F8-F7F9-3B4B-8D54-D3A9CA7DEC67}"/>
                </a:ext>
              </a:extLst>
            </p:cNvPr>
            <p:cNvSpPr/>
            <p:nvPr/>
          </p:nvSpPr>
          <p:spPr>
            <a:xfrm>
              <a:off x="2022077" y="3751099"/>
              <a:ext cx="233082" cy="233082"/>
            </a:xfrm>
            <a:prstGeom prst="ellipse">
              <a:avLst/>
            </a:prstGeom>
            <a:solidFill>
              <a:srgbClr val="FF0000"/>
            </a:solidFill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3600"/>
            </a:p>
          </p:txBody>
        </p:sp>
        <p:cxnSp>
          <p:nvCxnSpPr>
            <p:cNvPr id="43" name="직선 연결선[R] 42">
              <a:extLst>
                <a:ext uri="{FF2B5EF4-FFF2-40B4-BE49-F238E27FC236}">
                  <a16:creationId xmlns:a16="http://schemas.microsoft.com/office/drawing/2014/main" id="{EB0AF740-4FA0-2840-BF07-33BE5F158E29}"/>
                </a:ext>
              </a:extLst>
            </p:cNvPr>
            <p:cNvCxnSpPr>
              <a:cxnSpLocks/>
              <a:endCxn id="39" idx="7"/>
            </p:cNvCxnSpPr>
            <p:nvPr/>
          </p:nvCxnSpPr>
          <p:spPr>
            <a:xfrm flipH="1">
              <a:off x="1605737" y="3772415"/>
              <a:ext cx="156942" cy="34552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[R] 43">
              <a:extLst>
                <a:ext uri="{FF2B5EF4-FFF2-40B4-BE49-F238E27FC236}">
                  <a16:creationId xmlns:a16="http://schemas.microsoft.com/office/drawing/2014/main" id="{AB4A0315-38F5-E947-A64E-1E876B73D69A}"/>
                </a:ext>
              </a:extLst>
            </p:cNvPr>
            <p:cNvCxnSpPr>
              <a:cxnSpLocks/>
              <a:stCxn id="37" idx="5"/>
              <a:endCxn id="41" idx="1"/>
            </p:cNvCxnSpPr>
            <p:nvPr/>
          </p:nvCxnSpPr>
          <p:spPr>
            <a:xfrm>
              <a:off x="1605737" y="3617341"/>
              <a:ext cx="157242" cy="34834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[R] 44">
              <a:extLst>
                <a:ext uri="{FF2B5EF4-FFF2-40B4-BE49-F238E27FC236}">
                  <a16:creationId xmlns:a16="http://schemas.microsoft.com/office/drawing/2014/main" id="{A454AAE7-2592-D44B-89B5-069A810335CF}"/>
                </a:ext>
              </a:extLst>
            </p:cNvPr>
            <p:cNvCxnSpPr>
              <a:cxnSpLocks/>
              <a:endCxn id="39" idx="6"/>
            </p:cNvCxnSpPr>
            <p:nvPr/>
          </p:nvCxnSpPr>
          <p:spPr>
            <a:xfrm flipH="1">
              <a:off x="1639871" y="4116962"/>
              <a:ext cx="84886" cy="8338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[R] 45">
              <a:extLst>
                <a:ext uri="{FF2B5EF4-FFF2-40B4-BE49-F238E27FC236}">
                  <a16:creationId xmlns:a16="http://schemas.microsoft.com/office/drawing/2014/main" id="{72560610-0326-634B-95ED-C69F38DFB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2829" y="3945347"/>
              <a:ext cx="94285" cy="35375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[R] 46">
              <a:extLst>
                <a:ext uri="{FF2B5EF4-FFF2-40B4-BE49-F238E27FC236}">
                  <a16:creationId xmlns:a16="http://schemas.microsoft.com/office/drawing/2014/main" id="{3F476759-6E76-7E47-B132-970CCF745975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>
              <a:off x="1972578" y="3754585"/>
              <a:ext cx="83632" cy="30648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[R] 47">
              <a:extLst>
                <a:ext uri="{FF2B5EF4-FFF2-40B4-BE49-F238E27FC236}">
                  <a16:creationId xmlns:a16="http://schemas.microsoft.com/office/drawing/2014/main" id="{61C0B839-08BE-C44F-B718-D2F125CDE1E3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>
              <a:off x="1639871" y="3580046"/>
              <a:ext cx="93359" cy="11278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[R] 48">
              <a:extLst>
                <a:ext uri="{FF2B5EF4-FFF2-40B4-BE49-F238E27FC236}">
                  <a16:creationId xmlns:a16="http://schemas.microsoft.com/office/drawing/2014/main" id="{7E6B0C39-17C9-A84F-A20D-672514A989AC}"/>
                </a:ext>
              </a:extLst>
            </p:cNvPr>
            <p:cNvCxnSpPr>
              <a:cxnSpLocks/>
              <a:stCxn id="41" idx="1"/>
              <a:endCxn id="38" idx="5"/>
            </p:cNvCxnSpPr>
            <p:nvPr/>
          </p:nvCxnSpPr>
          <p:spPr>
            <a:xfrm flipH="1" flipV="1">
              <a:off x="1605737" y="3950047"/>
              <a:ext cx="157241" cy="1563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[R] 49">
              <a:extLst>
                <a:ext uri="{FF2B5EF4-FFF2-40B4-BE49-F238E27FC236}">
                  <a16:creationId xmlns:a16="http://schemas.microsoft.com/office/drawing/2014/main" id="{7227E01D-5182-EB4B-ABE3-A9092741ED73}"/>
                </a:ext>
              </a:extLst>
            </p:cNvPr>
            <p:cNvCxnSpPr>
              <a:cxnSpLocks/>
              <a:stCxn id="40" idx="3"/>
              <a:endCxn id="38" idx="7"/>
            </p:cNvCxnSpPr>
            <p:nvPr/>
          </p:nvCxnSpPr>
          <p:spPr>
            <a:xfrm flipH="1">
              <a:off x="1605737" y="3775234"/>
              <a:ext cx="161628" cy="999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2770338D-A19D-394A-AC9E-D0A8D9401558}"/>
              </a:ext>
            </a:extLst>
          </p:cNvPr>
          <p:cNvGrpSpPr/>
          <p:nvPr/>
        </p:nvGrpSpPr>
        <p:grpSpPr>
          <a:xfrm>
            <a:off x="559990" y="605458"/>
            <a:ext cx="7357186" cy="811614"/>
            <a:chOff x="1119187" y="1668116"/>
            <a:chExt cx="6176113" cy="1623228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09D2066-1BE4-6F4C-B151-90B20226813C}"/>
                </a:ext>
              </a:extLst>
            </p:cNvPr>
            <p:cNvSpPr/>
            <p:nvPr/>
          </p:nvSpPr>
          <p:spPr>
            <a:xfrm>
              <a:off x="1119188" y="1668116"/>
              <a:ext cx="6176112" cy="877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50" b="1" dirty="0">
                  <a:solidFill>
                    <a:srgbClr val="00285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Inference in AI application: Online Evaluation</a:t>
              </a:r>
              <a:endParaRPr lang="ko-KR" altLang="en-US" sz="2250" b="1" dirty="0">
                <a:solidFill>
                  <a:srgbClr val="00285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  <p:cxnSp>
          <p:nvCxnSpPr>
            <p:cNvPr id="68" name="직선 연결선 41">
              <a:extLst>
                <a:ext uri="{FF2B5EF4-FFF2-40B4-BE49-F238E27FC236}">
                  <a16:creationId xmlns:a16="http://schemas.microsoft.com/office/drawing/2014/main" id="{0DECA334-A575-CE4A-AA56-983914B75C35}"/>
                </a:ext>
              </a:extLst>
            </p:cNvPr>
            <p:cNvCxnSpPr/>
            <p:nvPr/>
          </p:nvCxnSpPr>
          <p:spPr>
            <a:xfrm>
              <a:off x="1187768" y="2522796"/>
              <a:ext cx="1331913" cy="0"/>
            </a:xfrm>
            <a:prstGeom prst="line">
              <a:avLst/>
            </a:prstGeom>
            <a:ln w="57150">
              <a:solidFill>
                <a:srgbClr val="43C0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E64933D1-7564-0E4F-BED3-46DB390E104C}"/>
                </a:ext>
              </a:extLst>
            </p:cNvPr>
            <p:cNvSpPr/>
            <p:nvPr/>
          </p:nvSpPr>
          <p:spPr>
            <a:xfrm>
              <a:off x="1119187" y="2614236"/>
              <a:ext cx="515402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6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Nanum Gothic ExtraBold" charset="-127"/>
                </a:rPr>
                <a:t>Recommender System Project</a:t>
              </a:r>
              <a:endParaRPr lang="ko-KR" altLang="en-US" sz="16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Nanum Gothic ExtraBold" charset="-127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4B3A9746-0E65-5449-9879-36B2F61A0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28" y="2375739"/>
            <a:ext cx="962053" cy="883518"/>
          </a:xfrm>
          <a:prstGeom prst="rect">
            <a:avLst/>
          </a:prstGeom>
        </p:spPr>
      </p:pic>
      <p:sp>
        <p:nvSpPr>
          <p:cNvPr id="16" name="오른쪽 화살표[R] 15">
            <a:extLst>
              <a:ext uri="{FF2B5EF4-FFF2-40B4-BE49-F238E27FC236}">
                <a16:creationId xmlns:a16="http://schemas.microsoft.com/office/drawing/2014/main" id="{55A9533A-A807-974C-98D1-ABBB7DBD1E69}"/>
              </a:ext>
            </a:extLst>
          </p:cNvPr>
          <p:cNvSpPr/>
          <p:nvPr/>
        </p:nvSpPr>
        <p:spPr>
          <a:xfrm>
            <a:off x="4273551" y="3703876"/>
            <a:ext cx="1045165" cy="52728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600">
              <a:solidFill>
                <a:srgbClr val="002856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5327C31-A634-2B44-897E-E54B4F84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328" y="3437432"/>
            <a:ext cx="962053" cy="8835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6BE69E7-CEDD-0144-8DCD-37F176B0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501" y="4537321"/>
            <a:ext cx="962053" cy="883518"/>
          </a:xfrm>
          <a:prstGeom prst="rect">
            <a:avLst/>
          </a:prstGeom>
        </p:spPr>
      </p:pic>
      <p:sp>
        <p:nvSpPr>
          <p:cNvPr id="77" name="오른쪽 화살표[R] 15">
            <a:extLst>
              <a:ext uri="{FF2B5EF4-FFF2-40B4-BE49-F238E27FC236}">
                <a16:creationId xmlns:a16="http://schemas.microsoft.com/office/drawing/2014/main" id="{1B649457-961F-BC4B-820B-89DB71DCCCD1}"/>
              </a:ext>
            </a:extLst>
          </p:cNvPr>
          <p:cNvSpPr/>
          <p:nvPr/>
        </p:nvSpPr>
        <p:spPr>
          <a:xfrm rot="20744589">
            <a:off x="4248235" y="3093344"/>
            <a:ext cx="1045165" cy="52728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600">
              <a:solidFill>
                <a:srgbClr val="002856"/>
              </a:solidFill>
            </a:endParaRPr>
          </a:p>
        </p:txBody>
      </p:sp>
      <p:sp>
        <p:nvSpPr>
          <p:cNvPr id="78" name="오른쪽 화살표[R] 15">
            <a:extLst>
              <a:ext uri="{FF2B5EF4-FFF2-40B4-BE49-F238E27FC236}">
                <a16:creationId xmlns:a16="http://schemas.microsoft.com/office/drawing/2014/main" id="{645D28FA-6D7A-E048-A442-B97DE534AC6F}"/>
              </a:ext>
            </a:extLst>
          </p:cNvPr>
          <p:cNvSpPr/>
          <p:nvPr/>
        </p:nvSpPr>
        <p:spPr>
          <a:xfrm rot="1271553">
            <a:off x="4224819" y="4314126"/>
            <a:ext cx="1045165" cy="52728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600">
              <a:solidFill>
                <a:srgbClr val="00285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469872-39E8-AE4A-8821-44B9AAE9D2AE}"/>
              </a:ext>
            </a:extLst>
          </p:cNvPr>
          <p:cNvSpPr/>
          <p:nvPr/>
        </p:nvSpPr>
        <p:spPr>
          <a:xfrm>
            <a:off x="7083650" y="2892266"/>
            <a:ext cx="4932704" cy="1275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R" sz="2200" dirty="0">
                <a:latin typeface="Times New Roman" panose="02020603050405020304" pitchFamily="18" charset="0"/>
                <a:ea typeface="Nanum Gothic" panose="020D0604000000000000" pitchFamily="34" charset="-127"/>
                <a:cs typeface="Times New Roman" panose="02020603050405020304" pitchFamily="18" charset="0"/>
              </a:rPr>
              <a:t>Allocation method is called “Policy”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kumimoji="1" lang="en-US" altLang="ko-KR" sz="2200" dirty="0">
              <a:latin typeface="Times New Roman" panose="02020603050405020304" pitchFamily="18" charset="0"/>
              <a:ea typeface="Nanum Gothic" panose="020D0604000000000000" pitchFamily="34" charset="-127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R" sz="2200" dirty="0">
                <a:latin typeface="Times New Roman" panose="02020603050405020304" pitchFamily="18" charset="0"/>
                <a:ea typeface="Nanum Gothic" panose="020D0604000000000000" pitchFamily="34" charset="-127"/>
                <a:cs typeface="Times New Roman" panose="02020603050405020304" pitchFamily="18" charset="0"/>
              </a:rPr>
              <a:t>Popular Policy:</a:t>
            </a:r>
            <a:r>
              <a:rPr kumimoji="1" lang="ko-KR" altLang="en-US" sz="2200" dirty="0">
                <a:latin typeface="Times New Roman" panose="02020603050405020304" pitchFamily="18" charset="0"/>
                <a:ea typeface="Nanum Gothic" panose="020D0604000000000000" pitchFamily="34" charset="-127"/>
                <a:cs typeface="Times New Roman" panose="02020603050405020304" pitchFamily="18" charset="0"/>
              </a:rPr>
              <a:t> </a:t>
            </a:r>
            <a:r>
              <a:rPr kumimoji="1" lang="en-US" altLang="ko-KR" sz="2200" dirty="0">
                <a:latin typeface="Times New Roman" panose="02020603050405020304" pitchFamily="18" charset="0"/>
                <a:ea typeface="Nanum Gothic" panose="020D0604000000000000" pitchFamily="34" charset="-127"/>
                <a:cs typeface="Times New Roman" panose="02020603050405020304" pitchFamily="18" charset="0"/>
              </a:rPr>
              <a:t> Thompson Sampling</a:t>
            </a:r>
          </a:p>
        </p:txBody>
      </p:sp>
    </p:spTree>
    <p:extLst>
      <p:ext uri="{BB962C8B-B14F-4D97-AF65-F5344CB8AC3E}">
        <p14:creationId xmlns:p14="http://schemas.microsoft.com/office/powerpoint/2010/main" val="31595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598</Words>
  <Application>Microsoft Office PowerPoint</Application>
  <PresentationFormat>와이드스크린</PresentationFormat>
  <Paragraphs>86</Paragraphs>
  <Slides>13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SF UI Display medium</vt:lpstr>
      <vt:lpstr>SF UI Display Regular</vt:lpstr>
      <vt:lpstr>나눔고딕</vt:lpstr>
      <vt:lpstr>Arial</vt:lpstr>
      <vt:lpstr>Calibri</vt:lpstr>
      <vt:lpstr>Calibri Light</vt:lpstr>
      <vt:lpstr>Cambria Math</vt:lpstr>
      <vt:lpstr>Times New Roman</vt:lpstr>
      <vt:lpstr>Office 테마</vt:lpstr>
      <vt:lpstr>A/B test &amp;  Multi-armed Bandit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Sulgi Kim</dc:creator>
  <cp:lastModifiedBy>Sulgi Kim</cp:lastModifiedBy>
  <cp:revision>33</cp:revision>
  <dcterms:created xsi:type="dcterms:W3CDTF">2020-10-09T04:15:40Z</dcterms:created>
  <dcterms:modified xsi:type="dcterms:W3CDTF">2020-10-13T12:50:31Z</dcterms:modified>
</cp:coreProperties>
</file>